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9" r:id="rId4"/>
    <p:sldMasterId id="2147483692" r:id="rId5"/>
  </p:sldMasterIdLst>
  <p:notesMasterIdLst>
    <p:notesMasterId r:id="rId27"/>
  </p:notesMasterIdLst>
  <p:handoutMasterIdLst>
    <p:handoutMasterId r:id="rId28"/>
  </p:handoutMasterIdLst>
  <p:sldIdLst>
    <p:sldId id="330" r:id="rId6"/>
    <p:sldId id="334" r:id="rId7"/>
    <p:sldId id="333" r:id="rId8"/>
    <p:sldId id="335" r:id="rId9"/>
    <p:sldId id="350" r:id="rId10"/>
    <p:sldId id="338" r:id="rId11"/>
    <p:sldId id="353" r:id="rId12"/>
    <p:sldId id="339" r:id="rId13"/>
    <p:sldId id="340" r:id="rId14"/>
    <p:sldId id="341" r:id="rId15"/>
    <p:sldId id="342" r:id="rId16"/>
    <p:sldId id="336" r:id="rId17"/>
    <p:sldId id="343" r:id="rId18"/>
    <p:sldId id="351" r:id="rId19"/>
    <p:sldId id="352" r:id="rId20"/>
    <p:sldId id="345" r:id="rId21"/>
    <p:sldId id="349" r:id="rId22"/>
    <p:sldId id="346" r:id="rId23"/>
    <p:sldId id="347" r:id="rId24"/>
    <p:sldId id="348" r:id="rId25"/>
    <p:sldId id="337"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182D"/>
    <a:srgbClr val="2CB68B"/>
    <a:srgbClr val="218767"/>
    <a:srgbClr val="F1415A"/>
    <a:srgbClr val="ECA6AD"/>
    <a:srgbClr val="6D645B"/>
    <a:srgbClr val="FEB723"/>
    <a:srgbClr val="50B398"/>
    <a:srgbClr val="EB2341"/>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66605" autoAdjust="0"/>
  </p:normalViewPr>
  <p:slideViewPr>
    <p:cSldViewPr snapToGrid="0" showGuides="1">
      <p:cViewPr varScale="1">
        <p:scale>
          <a:sx n="48" d="100"/>
          <a:sy n="48" d="100"/>
        </p:scale>
        <p:origin x="1578" y="4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4" d="100"/>
          <a:sy n="84" d="100"/>
        </p:scale>
        <p:origin x="2976"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DDCC7D9-4B34-4F85-9DAE-2C3C476C1C5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209C2724-FF66-4AEC-986C-F1ECF4911BC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A763208-4D5B-44C4-A045-6495A8B44929}" type="datetimeFigureOut">
              <a:rPr lang="en-US" smtClean="0"/>
              <a:t>1/26/2020</a:t>
            </a:fld>
            <a:endParaRPr lang="en-US"/>
          </a:p>
        </p:txBody>
      </p:sp>
      <p:sp>
        <p:nvSpPr>
          <p:cNvPr id="4" name="Footer Placeholder 3">
            <a:extLst>
              <a:ext uri="{FF2B5EF4-FFF2-40B4-BE49-F238E27FC236}">
                <a16:creationId xmlns:a16="http://schemas.microsoft.com/office/drawing/2014/main" id="{85C0D9D7-F7F2-409A-89D5-542D106E9AE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6E35BE0-0675-46A0-81BD-572D42AE4E7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1A1B75-E75A-491C-95D1-D70845B2433F}" type="slidenum">
              <a:rPr lang="en-US" smtClean="0"/>
              <a:t>‹#›</a:t>
            </a:fld>
            <a:endParaRPr lang="en-US"/>
          </a:p>
        </p:txBody>
      </p:sp>
    </p:spTree>
    <p:extLst>
      <p:ext uri="{BB962C8B-B14F-4D97-AF65-F5344CB8AC3E}">
        <p14:creationId xmlns:p14="http://schemas.microsoft.com/office/powerpoint/2010/main" val="24119240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89243F-B1BB-4202-BD78-416ACA555174}" type="datetimeFigureOut">
              <a:rPr lang="en-US" smtClean="0"/>
              <a:t>1/26/2020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8D2766-C49B-4C1A-9FEE-6F146754B02B}" type="slidenum">
              <a:rPr lang="en-US" smtClean="0"/>
              <a:t>‹#›</a:t>
            </a:fld>
            <a:endParaRPr lang="en-US"/>
          </a:p>
        </p:txBody>
      </p:sp>
    </p:spTree>
    <p:extLst>
      <p:ext uri="{BB962C8B-B14F-4D97-AF65-F5344CB8AC3E}">
        <p14:creationId xmlns:p14="http://schemas.microsoft.com/office/powerpoint/2010/main" val="4064041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78048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b="1" dirty="0"/>
          </a:p>
        </p:txBody>
      </p:sp>
      <p:sp>
        <p:nvSpPr>
          <p:cNvPr id="4" name="Slide Number Placeholder 3"/>
          <p:cNvSpPr>
            <a:spLocks noGrp="1"/>
          </p:cNvSpPr>
          <p:nvPr>
            <p:ph type="sldNum" sz="quarter" idx="5"/>
          </p:nvPr>
        </p:nvSpPr>
        <p:spPr/>
        <p:txBody>
          <a:bodyPr/>
          <a:lstStyle/>
          <a:p>
            <a:fld id="{B68D2766-C49B-4C1A-9FEE-6F146754B02B}" type="slidenum">
              <a:rPr lang="en-US" smtClean="0"/>
              <a:t>12</a:t>
            </a:fld>
            <a:endParaRPr lang="en-US"/>
          </a:p>
        </p:txBody>
      </p:sp>
    </p:spTree>
    <p:extLst>
      <p:ext uri="{BB962C8B-B14F-4D97-AF65-F5344CB8AC3E}">
        <p14:creationId xmlns:p14="http://schemas.microsoft.com/office/powerpoint/2010/main" val="3583080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b="1" dirty="0"/>
          </a:p>
        </p:txBody>
      </p:sp>
      <p:sp>
        <p:nvSpPr>
          <p:cNvPr id="4" name="Slide Number Placeholder 3"/>
          <p:cNvSpPr>
            <a:spLocks noGrp="1"/>
          </p:cNvSpPr>
          <p:nvPr>
            <p:ph type="sldNum" sz="quarter" idx="5"/>
          </p:nvPr>
        </p:nvSpPr>
        <p:spPr/>
        <p:txBody>
          <a:bodyPr/>
          <a:lstStyle/>
          <a:p>
            <a:fld id="{B68D2766-C49B-4C1A-9FEE-6F146754B02B}" type="slidenum">
              <a:rPr lang="en-US" smtClean="0"/>
              <a:t>13</a:t>
            </a:fld>
            <a:endParaRPr lang="en-US"/>
          </a:p>
        </p:txBody>
      </p:sp>
    </p:spTree>
    <p:extLst>
      <p:ext uri="{BB962C8B-B14F-4D97-AF65-F5344CB8AC3E}">
        <p14:creationId xmlns:p14="http://schemas.microsoft.com/office/powerpoint/2010/main" val="23148172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Adam Smith made the most famous observation in all of economics: </a:t>
            </a:r>
            <a:r>
              <a:rPr lang="en-US" b="1" dirty="0"/>
              <a:t>Households and firms interacting in markets act as if they are guided by an “invisible hand” that leads them to desirable market outcomes</a:t>
            </a:r>
          </a:p>
          <a:p>
            <a:r>
              <a:rPr lang="en-US" b="1" dirty="0"/>
              <a:t>According to Adam Smith: wealth does not live in a vacuum and that people acting in their own interest will eventually act in the best interest of the greater public good</a:t>
            </a:r>
          </a:p>
          <a:p>
            <a:r>
              <a:rPr lang="en-US" b="1" dirty="0"/>
              <a:t>INVISIBLE HAND </a:t>
            </a:r>
            <a:r>
              <a:rPr lang="en-US" b="0" i="1" dirty="0"/>
              <a:t>means that by following their self interest consumers and firms can create an efficient allocation of resources of the whole of society</a:t>
            </a:r>
            <a:r>
              <a:rPr lang="en-US" b="1" dirty="0"/>
              <a:t> </a:t>
            </a:r>
            <a:endParaRPr lang="en-PH" b="1" dirty="0"/>
          </a:p>
        </p:txBody>
      </p:sp>
      <p:sp>
        <p:nvSpPr>
          <p:cNvPr id="4" name="Slide Number Placeholder 3"/>
          <p:cNvSpPr>
            <a:spLocks noGrp="1"/>
          </p:cNvSpPr>
          <p:nvPr>
            <p:ph type="sldNum" sz="quarter" idx="5"/>
          </p:nvPr>
        </p:nvSpPr>
        <p:spPr/>
        <p:txBody>
          <a:bodyPr/>
          <a:lstStyle/>
          <a:p>
            <a:fld id="{B68D2766-C49B-4C1A-9FEE-6F146754B02B}" type="slidenum">
              <a:rPr lang="en-US" smtClean="0"/>
              <a:t>14</a:t>
            </a:fld>
            <a:endParaRPr lang="en-US"/>
          </a:p>
        </p:txBody>
      </p:sp>
    </p:spTree>
    <p:extLst>
      <p:ext uri="{BB962C8B-B14F-4D97-AF65-F5344CB8AC3E}">
        <p14:creationId xmlns:p14="http://schemas.microsoft.com/office/powerpoint/2010/main" val="1996302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dirty="0"/>
          </a:p>
        </p:txBody>
      </p:sp>
      <p:sp>
        <p:nvSpPr>
          <p:cNvPr id="4" name="Slide Number Placeholder 3"/>
          <p:cNvSpPr>
            <a:spLocks noGrp="1"/>
          </p:cNvSpPr>
          <p:nvPr>
            <p:ph type="sldNum" sz="quarter" idx="5"/>
          </p:nvPr>
        </p:nvSpPr>
        <p:spPr/>
        <p:txBody>
          <a:bodyPr/>
          <a:lstStyle/>
          <a:p>
            <a:fld id="{B68D2766-C49B-4C1A-9FEE-6F146754B02B}" type="slidenum">
              <a:rPr lang="en-US" smtClean="0"/>
              <a:t>15</a:t>
            </a:fld>
            <a:endParaRPr lang="en-US"/>
          </a:p>
        </p:txBody>
      </p:sp>
    </p:spTree>
    <p:extLst>
      <p:ext uri="{BB962C8B-B14F-4D97-AF65-F5344CB8AC3E}">
        <p14:creationId xmlns:p14="http://schemas.microsoft.com/office/powerpoint/2010/main" val="1189367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PH" sz="1200" dirty="0">
              <a:latin typeface="Book Antiqua" panose="020B0604020202020204" pitchFamily="18" charset="0"/>
            </a:endParaRPr>
          </a:p>
          <a:p>
            <a:endParaRPr lang="en-PH" dirty="0"/>
          </a:p>
        </p:txBody>
      </p:sp>
      <p:sp>
        <p:nvSpPr>
          <p:cNvPr id="4" name="Slide Number Placeholder 3"/>
          <p:cNvSpPr>
            <a:spLocks noGrp="1"/>
          </p:cNvSpPr>
          <p:nvPr>
            <p:ph type="sldNum" sz="quarter" idx="5"/>
          </p:nvPr>
        </p:nvSpPr>
        <p:spPr/>
        <p:txBody>
          <a:bodyPr/>
          <a:lstStyle/>
          <a:p>
            <a:fld id="{B68D2766-C49B-4C1A-9FEE-6F146754B02B}" type="slidenum">
              <a:rPr lang="en-US" smtClean="0"/>
              <a:t>16</a:t>
            </a:fld>
            <a:endParaRPr lang="en-US"/>
          </a:p>
        </p:txBody>
      </p:sp>
    </p:spTree>
    <p:extLst>
      <p:ext uri="{BB962C8B-B14F-4D97-AF65-F5344CB8AC3E}">
        <p14:creationId xmlns:p14="http://schemas.microsoft.com/office/powerpoint/2010/main" val="40332919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dirty="0"/>
          </a:p>
        </p:txBody>
      </p:sp>
      <p:sp>
        <p:nvSpPr>
          <p:cNvPr id="4" name="Slide Number Placeholder 3"/>
          <p:cNvSpPr>
            <a:spLocks noGrp="1"/>
          </p:cNvSpPr>
          <p:nvPr>
            <p:ph type="sldNum" sz="quarter" idx="5"/>
          </p:nvPr>
        </p:nvSpPr>
        <p:spPr/>
        <p:txBody>
          <a:bodyPr/>
          <a:lstStyle/>
          <a:p>
            <a:fld id="{B68D2766-C49B-4C1A-9FEE-6F146754B02B}" type="slidenum">
              <a:rPr lang="en-US" smtClean="0"/>
              <a:t>17</a:t>
            </a:fld>
            <a:endParaRPr lang="en-US"/>
          </a:p>
        </p:txBody>
      </p:sp>
    </p:spTree>
    <p:extLst>
      <p:ext uri="{BB962C8B-B14F-4D97-AF65-F5344CB8AC3E}">
        <p14:creationId xmlns:p14="http://schemas.microsoft.com/office/powerpoint/2010/main" val="3025776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dirty="0"/>
          </a:p>
        </p:txBody>
      </p:sp>
      <p:sp>
        <p:nvSpPr>
          <p:cNvPr id="4" name="Slide Number Placeholder 3"/>
          <p:cNvSpPr>
            <a:spLocks noGrp="1"/>
          </p:cNvSpPr>
          <p:nvPr>
            <p:ph type="sldNum" sz="quarter" idx="5"/>
          </p:nvPr>
        </p:nvSpPr>
        <p:spPr/>
        <p:txBody>
          <a:bodyPr/>
          <a:lstStyle/>
          <a:p>
            <a:fld id="{B68D2766-C49B-4C1A-9FEE-6F146754B02B}" type="slidenum">
              <a:rPr lang="en-US" smtClean="0"/>
              <a:t>18</a:t>
            </a:fld>
            <a:endParaRPr lang="en-US"/>
          </a:p>
        </p:txBody>
      </p:sp>
    </p:spTree>
    <p:extLst>
      <p:ext uri="{BB962C8B-B14F-4D97-AF65-F5344CB8AC3E}">
        <p14:creationId xmlns:p14="http://schemas.microsoft.com/office/powerpoint/2010/main" val="39354426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dirty="0"/>
              <a:t>Prices go up to reflect the amount of money being printed. While the more money makes people think they’re wealthier, inflation causes prices to go up and that money loses some of its value</a:t>
            </a:r>
          </a:p>
        </p:txBody>
      </p:sp>
      <p:sp>
        <p:nvSpPr>
          <p:cNvPr id="4" name="Slide Number Placeholder 3"/>
          <p:cNvSpPr>
            <a:spLocks noGrp="1"/>
          </p:cNvSpPr>
          <p:nvPr>
            <p:ph type="sldNum" sz="quarter" idx="5"/>
          </p:nvPr>
        </p:nvSpPr>
        <p:spPr/>
        <p:txBody>
          <a:bodyPr/>
          <a:lstStyle/>
          <a:p>
            <a:fld id="{B68D2766-C49B-4C1A-9FEE-6F146754B02B}" type="slidenum">
              <a:rPr lang="en-US" smtClean="0"/>
              <a:t>19</a:t>
            </a:fld>
            <a:endParaRPr lang="en-US"/>
          </a:p>
        </p:txBody>
      </p:sp>
    </p:spTree>
    <p:extLst>
      <p:ext uri="{BB962C8B-B14F-4D97-AF65-F5344CB8AC3E}">
        <p14:creationId xmlns:p14="http://schemas.microsoft.com/office/powerpoint/2010/main" val="514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dirty="0"/>
          </a:p>
        </p:txBody>
      </p:sp>
      <p:sp>
        <p:nvSpPr>
          <p:cNvPr id="4" name="Slide Number Placeholder 3"/>
          <p:cNvSpPr>
            <a:spLocks noGrp="1"/>
          </p:cNvSpPr>
          <p:nvPr>
            <p:ph type="sldNum" sz="quarter" idx="5"/>
          </p:nvPr>
        </p:nvSpPr>
        <p:spPr/>
        <p:txBody>
          <a:bodyPr/>
          <a:lstStyle/>
          <a:p>
            <a:fld id="{B68D2766-C49B-4C1A-9FEE-6F146754B02B}" type="slidenum">
              <a:rPr lang="en-US" smtClean="0"/>
              <a:t>2</a:t>
            </a:fld>
            <a:endParaRPr lang="en-US"/>
          </a:p>
        </p:txBody>
      </p:sp>
    </p:spTree>
    <p:extLst>
      <p:ext uri="{BB962C8B-B14F-4D97-AF65-F5344CB8AC3E}">
        <p14:creationId xmlns:p14="http://schemas.microsoft.com/office/powerpoint/2010/main" val="4250877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The word ECONOMY comes from the Greek word “OIKONOMOS” – one who manages a household</a:t>
            </a:r>
          </a:p>
        </p:txBody>
      </p:sp>
    </p:spTree>
    <p:extLst>
      <p:ext uri="{BB962C8B-B14F-4D97-AF65-F5344CB8AC3E}">
        <p14:creationId xmlns:p14="http://schemas.microsoft.com/office/powerpoint/2010/main" val="42753234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Wingdings" panose="05000000000000000000" pitchFamily="2" charset="2"/>
              <a:buNone/>
            </a:pPr>
            <a:endParaRPr lang="en-PH" dirty="0"/>
          </a:p>
        </p:txBody>
      </p:sp>
      <p:sp>
        <p:nvSpPr>
          <p:cNvPr id="4" name="Slide Number Placeholder 3"/>
          <p:cNvSpPr>
            <a:spLocks noGrp="1"/>
          </p:cNvSpPr>
          <p:nvPr>
            <p:ph type="sldNum" sz="quarter" idx="5"/>
          </p:nvPr>
        </p:nvSpPr>
        <p:spPr/>
        <p:txBody>
          <a:bodyPr/>
          <a:lstStyle/>
          <a:p>
            <a:fld id="{B68D2766-C49B-4C1A-9FEE-6F146754B02B}" type="slidenum">
              <a:rPr lang="en-US" smtClean="0"/>
              <a:t>6</a:t>
            </a:fld>
            <a:endParaRPr lang="en-US"/>
          </a:p>
        </p:txBody>
      </p:sp>
    </p:spTree>
    <p:extLst>
      <p:ext uri="{BB962C8B-B14F-4D97-AF65-F5344CB8AC3E}">
        <p14:creationId xmlns:p14="http://schemas.microsoft.com/office/powerpoint/2010/main" val="2402351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Wingdings" panose="05000000000000000000" pitchFamily="2" charset="2"/>
              <a:buNone/>
            </a:pPr>
            <a:endParaRPr lang="en-US" dirty="0"/>
          </a:p>
        </p:txBody>
      </p:sp>
      <p:sp>
        <p:nvSpPr>
          <p:cNvPr id="4" name="Slide Number Placeholder 3"/>
          <p:cNvSpPr>
            <a:spLocks noGrp="1"/>
          </p:cNvSpPr>
          <p:nvPr>
            <p:ph type="sldNum" sz="quarter" idx="5"/>
          </p:nvPr>
        </p:nvSpPr>
        <p:spPr/>
        <p:txBody>
          <a:bodyPr/>
          <a:lstStyle/>
          <a:p>
            <a:fld id="{B68D2766-C49B-4C1A-9FEE-6F146754B02B}" type="slidenum">
              <a:rPr lang="en-US" smtClean="0"/>
              <a:t>7</a:t>
            </a:fld>
            <a:endParaRPr lang="en-US"/>
          </a:p>
        </p:txBody>
      </p:sp>
    </p:spTree>
    <p:extLst>
      <p:ext uri="{BB962C8B-B14F-4D97-AF65-F5344CB8AC3E}">
        <p14:creationId xmlns:p14="http://schemas.microsoft.com/office/powerpoint/2010/main" val="9897766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PH" dirty="0"/>
              <a:t>In a society at any point of time all the resources would be relatively scarce. We cannot have whatever we want. We need to decide our priorities and then distribute the resources. In such situation we need to take into consideration goals of efficiency and equity.</a:t>
            </a:r>
          </a:p>
          <a:p>
            <a:r>
              <a:rPr lang="en-US" b="1" dirty="0"/>
              <a:t>Tradeoff:  To achieve greater equality, could redistribute income from wealthy to poor.   But this reduces incentive to work and produce, shrinks the size of the economic “pie.” </a:t>
            </a:r>
            <a:endParaRPr lang="en-PH" b="1" dirty="0"/>
          </a:p>
        </p:txBody>
      </p:sp>
      <p:sp>
        <p:nvSpPr>
          <p:cNvPr id="4" name="Slide Number Placeholder 3"/>
          <p:cNvSpPr>
            <a:spLocks noGrp="1"/>
          </p:cNvSpPr>
          <p:nvPr>
            <p:ph type="sldNum" sz="quarter" idx="5"/>
          </p:nvPr>
        </p:nvSpPr>
        <p:spPr/>
        <p:txBody>
          <a:bodyPr/>
          <a:lstStyle/>
          <a:p>
            <a:fld id="{B68D2766-C49B-4C1A-9FEE-6F146754B02B}" type="slidenum">
              <a:rPr lang="en-US" smtClean="0"/>
              <a:t>8</a:t>
            </a:fld>
            <a:endParaRPr lang="en-US"/>
          </a:p>
        </p:txBody>
      </p:sp>
    </p:spTree>
    <p:extLst>
      <p:ext uri="{BB962C8B-B14F-4D97-AF65-F5344CB8AC3E}">
        <p14:creationId xmlns:p14="http://schemas.microsoft.com/office/powerpoint/2010/main" val="2924444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b="1" dirty="0"/>
          </a:p>
        </p:txBody>
      </p:sp>
      <p:sp>
        <p:nvSpPr>
          <p:cNvPr id="4" name="Slide Number Placeholder 3"/>
          <p:cNvSpPr>
            <a:spLocks noGrp="1"/>
          </p:cNvSpPr>
          <p:nvPr>
            <p:ph type="sldNum" sz="quarter" idx="5"/>
          </p:nvPr>
        </p:nvSpPr>
        <p:spPr/>
        <p:txBody>
          <a:bodyPr/>
          <a:lstStyle/>
          <a:p>
            <a:fld id="{B68D2766-C49B-4C1A-9FEE-6F146754B02B}" type="slidenum">
              <a:rPr lang="en-US" smtClean="0"/>
              <a:t>9</a:t>
            </a:fld>
            <a:endParaRPr lang="en-US"/>
          </a:p>
        </p:txBody>
      </p:sp>
    </p:spTree>
    <p:extLst>
      <p:ext uri="{BB962C8B-B14F-4D97-AF65-F5344CB8AC3E}">
        <p14:creationId xmlns:p14="http://schemas.microsoft.com/office/powerpoint/2010/main" val="38274610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b="1" dirty="0"/>
          </a:p>
        </p:txBody>
      </p:sp>
      <p:sp>
        <p:nvSpPr>
          <p:cNvPr id="4" name="Slide Number Placeholder 3"/>
          <p:cNvSpPr>
            <a:spLocks noGrp="1"/>
          </p:cNvSpPr>
          <p:nvPr>
            <p:ph type="sldNum" sz="quarter" idx="5"/>
          </p:nvPr>
        </p:nvSpPr>
        <p:spPr/>
        <p:txBody>
          <a:bodyPr/>
          <a:lstStyle/>
          <a:p>
            <a:fld id="{B68D2766-C49B-4C1A-9FEE-6F146754B02B}" type="slidenum">
              <a:rPr lang="en-US" smtClean="0"/>
              <a:t>10</a:t>
            </a:fld>
            <a:endParaRPr lang="en-US"/>
          </a:p>
        </p:txBody>
      </p:sp>
    </p:spTree>
    <p:extLst>
      <p:ext uri="{BB962C8B-B14F-4D97-AF65-F5344CB8AC3E}">
        <p14:creationId xmlns:p14="http://schemas.microsoft.com/office/powerpoint/2010/main" val="2731316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PH" b="1" dirty="0"/>
          </a:p>
        </p:txBody>
      </p:sp>
      <p:sp>
        <p:nvSpPr>
          <p:cNvPr id="4" name="Slide Number Placeholder 3"/>
          <p:cNvSpPr>
            <a:spLocks noGrp="1"/>
          </p:cNvSpPr>
          <p:nvPr>
            <p:ph type="sldNum" sz="quarter" idx="5"/>
          </p:nvPr>
        </p:nvSpPr>
        <p:spPr/>
        <p:txBody>
          <a:bodyPr/>
          <a:lstStyle/>
          <a:p>
            <a:fld id="{B68D2766-C49B-4C1A-9FEE-6F146754B02B}" type="slidenum">
              <a:rPr lang="en-US" smtClean="0"/>
              <a:t>11</a:t>
            </a:fld>
            <a:endParaRPr lang="en-US"/>
          </a:p>
        </p:txBody>
      </p:sp>
    </p:spTree>
    <p:extLst>
      <p:ext uri="{BB962C8B-B14F-4D97-AF65-F5344CB8AC3E}">
        <p14:creationId xmlns:p14="http://schemas.microsoft.com/office/powerpoint/2010/main" val="9312451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hyperlink" Target="http://www.presentationgo.com/" TargetMode="Externa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DC080B99-07D2-4EFE-919F-8D441B19CBAE}"/>
              </a:ext>
            </a:extLst>
          </p:cNvPr>
          <p:cNvSpPr>
            <a:spLocks noGrp="1"/>
          </p:cNvSpPr>
          <p:nvPr>
            <p:ph type="pic" sz="quarter" idx="13"/>
          </p:nvPr>
        </p:nvSpPr>
        <p:spPr>
          <a:xfrm>
            <a:off x="3" y="0"/>
            <a:ext cx="12191994" cy="4159244"/>
          </a:xfrm>
          <a:custGeom>
            <a:avLst/>
            <a:gdLst>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675237 w 12191994"/>
              <a:gd name="connsiteY3" fmla="*/ 4200953 h 4242819"/>
              <a:gd name="connsiteX4" fmla="*/ 3622991 w 12191994"/>
              <a:gd name="connsiteY4" fmla="*/ 4204420 h 4242819"/>
              <a:gd name="connsiteX5" fmla="*/ 3510832 w 12191994"/>
              <a:gd name="connsiteY5" fmla="*/ 4208872 h 4242819"/>
              <a:gd name="connsiteX6" fmla="*/ 0 w 12191994"/>
              <a:gd name="connsiteY6" fmla="*/ 4156678 h 4242819"/>
              <a:gd name="connsiteX7" fmla="*/ 61025 w 12191994"/>
              <a:gd name="connsiteY7" fmla="*/ 4162195 h 4242819"/>
              <a:gd name="connsiteX8" fmla="*/ 2166125 w 12191994"/>
              <a:gd name="connsiteY8" fmla="*/ 4242818 h 4242819"/>
              <a:gd name="connsiteX9" fmla="*/ 2166418 w 12191994"/>
              <a:gd name="connsiteY9" fmla="*/ 4242815 h 4242819"/>
              <a:gd name="connsiteX10" fmla="*/ 2166128 w 12191994"/>
              <a:gd name="connsiteY10" fmla="*/ 4242819 h 4242819"/>
              <a:gd name="connsiteX11" fmla="*/ 61028 w 12191994"/>
              <a:gd name="connsiteY11" fmla="*/ 4162196 h 4242819"/>
              <a:gd name="connsiteX12" fmla="*/ 0 w 12191994"/>
              <a:gd name="connsiteY12" fmla="*/ 4156679 h 4242819"/>
              <a:gd name="connsiteX13" fmla="*/ 0 w 12191994"/>
              <a:gd name="connsiteY13" fmla="*/ 0 h 4242819"/>
              <a:gd name="connsiteX14" fmla="*/ 12191994 w 12191994"/>
              <a:gd name="connsiteY14" fmla="*/ 0 h 4242819"/>
              <a:gd name="connsiteX15" fmla="*/ 12191994 w 12191994"/>
              <a:gd name="connsiteY15" fmla="*/ 2062010 h 4242819"/>
              <a:gd name="connsiteX16" fmla="*/ 12172138 w 12191994"/>
              <a:gd name="connsiteY16" fmla="*/ 2073270 h 4242819"/>
              <a:gd name="connsiteX17" fmla="*/ 4335530 w 12191994"/>
              <a:gd name="connsiteY17" fmla="*/ 4157144 h 4242819"/>
              <a:gd name="connsiteX18" fmla="*/ 4303869 w 12191994"/>
              <a:gd name="connsiteY18" fmla="*/ 4159244 h 4242819"/>
              <a:gd name="connsiteX19" fmla="*/ 4393550 w 12191994"/>
              <a:gd name="connsiteY19" fmla="*/ 4151137 h 4242819"/>
              <a:gd name="connsiteX20" fmla="*/ 4199670 w 12191994"/>
              <a:gd name="connsiteY20" fmla="*/ 4117929 h 4242819"/>
              <a:gd name="connsiteX21" fmla="*/ 500184 w 12191994"/>
              <a:gd name="connsiteY21" fmla="*/ 3043554 h 4242819"/>
              <a:gd name="connsiteX22" fmla="*/ 0 w 12191994"/>
              <a:gd name="connsiteY22" fmla="*/ 2813437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0 w 12191994"/>
              <a:gd name="connsiteY8" fmla="*/ 4156679 h 4242819"/>
              <a:gd name="connsiteX9" fmla="*/ 61025 w 12191994"/>
              <a:gd name="connsiteY9" fmla="*/ 4162195 h 4242819"/>
              <a:gd name="connsiteX10" fmla="*/ 2166125 w 12191994"/>
              <a:gd name="connsiteY10" fmla="*/ 4242818 h 4242819"/>
              <a:gd name="connsiteX11" fmla="*/ 2166418 w 12191994"/>
              <a:gd name="connsiteY11" fmla="*/ 4242815 h 4242819"/>
              <a:gd name="connsiteX12" fmla="*/ 2166128 w 12191994"/>
              <a:gd name="connsiteY12" fmla="*/ 4242819 h 4242819"/>
              <a:gd name="connsiteX13" fmla="*/ 61028 w 12191994"/>
              <a:gd name="connsiteY13" fmla="*/ 4162196 h 4242819"/>
              <a:gd name="connsiteX14" fmla="*/ 0 w 12191994"/>
              <a:gd name="connsiteY14" fmla="*/ 4156679 h 4242819"/>
              <a:gd name="connsiteX15" fmla="*/ 0 w 12191994"/>
              <a:gd name="connsiteY15" fmla="*/ 0 h 4242819"/>
              <a:gd name="connsiteX16" fmla="*/ 12191994 w 12191994"/>
              <a:gd name="connsiteY16" fmla="*/ 0 h 4242819"/>
              <a:gd name="connsiteX17" fmla="*/ 12191994 w 12191994"/>
              <a:gd name="connsiteY17" fmla="*/ 2062010 h 4242819"/>
              <a:gd name="connsiteX18" fmla="*/ 12172138 w 12191994"/>
              <a:gd name="connsiteY18" fmla="*/ 2073270 h 4242819"/>
              <a:gd name="connsiteX19" fmla="*/ 4335530 w 12191994"/>
              <a:gd name="connsiteY19" fmla="*/ 4157144 h 4242819"/>
              <a:gd name="connsiteX20" fmla="*/ 4303869 w 12191994"/>
              <a:gd name="connsiteY20" fmla="*/ 4159244 h 4242819"/>
              <a:gd name="connsiteX21" fmla="*/ 4393550 w 12191994"/>
              <a:gd name="connsiteY21" fmla="*/ 4151137 h 4242819"/>
              <a:gd name="connsiteX22" fmla="*/ 4199670 w 12191994"/>
              <a:gd name="connsiteY22" fmla="*/ 4117929 h 4242819"/>
              <a:gd name="connsiteX23" fmla="*/ 500184 w 12191994"/>
              <a:gd name="connsiteY23" fmla="*/ 3043554 h 4242819"/>
              <a:gd name="connsiteX24" fmla="*/ 0 w 12191994"/>
              <a:gd name="connsiteY24" fmla="*/ 2813437 h 4242819"/>
              <a:gd name="connsiteX25" fmla="*/ 0 w 12191994"/>
              <a:gd name="connsiteY25" fmla="*/ 0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0 w 12191994"/>
              <a:gd name="connsiteY8" fmla="*/ 4156679 h 4242819"/>
              <a:gd name="connsiteX9" fmla="*/ 61025 w 12191994"/>
              <a:gd name="connsiteY9" fmla="*/ 4162195 h 4242819"/>
              <a:gd name="connsiteX10" fmla="*/ 2166125 w 12191994"/>
              <a:gd name="connsiteY10" fmla="*/ 4242818 h 4242819"/>
              <a:gd name="connsiteX11" fmla="*/ 2166418 w 12191994"/>
              <a:gd name="connsiteY11" fmla="*/ 4242815 h 4242819"/>
              <a:gd name="connsiteX12" fmla="*/ 2166128 w 12191994"/>
              <a:gd name="connsiteY12" fmla="*/ 4242819 h 4242819"/>
              <a:gd name="connsiteX13" fmla="*/ 0 w 12191994"/>
              <a:gd name="connsiteY13" fmla="*/ 4156679 h 4242819"/>
              <a:gd name="connsiteX14" fmla="*/ 0 w 12191994"/>
              <a:gd name="connsiteY14" fmla="*/ 0 h 4242819"/>
              <a:gd name="connsiteX15" fmla="*/ 12191994 w 12191994"/>
              <a:gd name="connsiteY15" fmla="*/ 0 h 4242819"/>
              <a:gd name="connsiteX16" fmla="*/ 12191994 w 12191994"/>
              <a:gd name="connsiteY16" fmla="*/ 2062010 h 4242819"/>
              <a:gd name="connsiteX17" fmla="*/ 12172138 w 12191994"/>
              <a:gd name="connsiteY17" fmla="*/ 2073270 h 4242819"/>
              <a:gd name="connsiteX18" fmla="*/ 4335530 w 12191994"/>
              <a:gd name="connsiteY18" fmla="*/ 4157144 h 4242819"/>
              <a:gd name="connsiteX19" fmla="*/ 4303869 w 12191994"/>
              <a:gd name="connsiteY19" fmla="*/ 4159244 h 4242819"/>
              <a:gd name="connsiteX20" fmla="*/ 4393550 w 12191994"/>
              <a:gd name="connsiteY20" fmla="*/ 4151137 h 4242819"/>
              <a:gd name="connsiteX21" fmla="*/ 4199670 w 12191994"/>
              <a:gd name="connsiteY21" fmla="*/ 4117929 h 4242819"/>
              <a:gd name="connsiteX22" fmla="*/ 500184 w 12191994"/>
              <a:gd name="connsiteY22" fmla="*/ 3043554 h 4242819"/>
              <a:gd name="connsiteX23" fmla="*/ 0 w 12191994"/>
              <a:gd name="connsiteY23" fmla="*/ 2813437 h 4242819"/>
              <a:gd name="connsiteX24" fmla="*/ 0 w 12191994"/>
              <a:gd name="connsiteY24" fmla="*/ 0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0 w 12191994"/>
              <a:gd name="connsiteY8" fmla="*/ 4156679 h 4242819"/>
              <a:gd name="connsiteX9" fmla="*/ 2166125 w 12191994"/>
              <a:gd name="connsiteY9" fmla="*/ 4242818 h 4242819"/>
              <a:gd name="connsiteX10" fmla="*/ 2166418 w 12191994"/>
              <a:gd name="connsiteY10" fmla="*/ 4242815 h 4242819"/>
              <a:gd name="connsiteX11" fmla="*/ 2166128 w 12191994"/>
              <a:gd name="connsiteY11" fmla="*/ 4242819 h 4242819"/>
              <a:gd name="connsiteX12" fmla="*/ 0 w 12191994"/>
              <a:gd name="connsiteY12" fmla="*/ 4156679 h 4242819"/>
              <a:gd name="connsiteX13" fmla="*/ 0 w 12191994"/>
              <a:gd name="connsiteY13" fmla="*/ 0 h 4242819"/>
              <a:gd name="connsiteX14" fmla="*/ 12191994 w 12191994"/>
              <a:gd name="connsiteY14" fmla="*/ 0 h 4242819"/>
              <a:gd name="connsiteX15" fmla="*/ 12191994 w 12191994"/>
              <a:gd name="connsiteY15" fmla="*/ 2062010 h 4242819"/>
              <a:gd name="connsiteX16" fmla="*/ 12172138 w 12191994"/>
              <a:gd name="connsiteY16" fmla="*/ 2073270 h 4242819"/>
              <a:gd name="connsiteX17" fmla="*/ 4335530 w 12191994"/>
              <a:gd name="connsiteY17" fmla="*/ 4157144 h 4242819"/>
              <a:gd name="connsiteX18" fmla="*/ 4303869 w 12191994"/>
              <a:gd name="connsiteY18" fmla="*/ 4159244 h 4242819"/>
              <a:gd name="connsiteX19" fmla="*/ 4393550 w 12191994"/>
              <a:gd name="connsiteY19" fmla="*/ 4151137 h 4242819"/>
              <a:gd name="connsiteX20" fmla="*/ 4199670 w 12191994"/>
              <a:gd name="connsiteY20" fmla="*/ 4117929 h 4242819"/>
              <a:gd name="connsiteX21" fmla="*/ 500184 w 12191994"/>
              <a:gd name="connsiteY21" fmla="*/ 3043554 h 4242819"/>
              <a:gd name="connsiteX22" fmla="*/ 0 w 12191994"/>
              <a:gd name="connsiteY22" fmla="*/ 2813437 h 4242819"/>
              <a:gd name="connsiteX23" fmla="*/ 0 w 12191994"/>
              <a:gd name="connsiteY23" fmla="*/ 0 h 4242819"/>
              <a:gd name="connsiteX0" fmla="*/ 3009998 w 12191994"/>
              <a:gd name="connsiteY0" fmla="*/ 4228754 h 4242819"/>
              <a:gd name="connsiteX1" fmla="*/ 2899539 w 12191994"/>
              <a:gd name="connsiteY1" fmla="*/ 4233139 h 4242819"/>
              <a:gd name="connsiteX2" fmla="*/ 2823072 w 12191994"/>
              <a:gd name="connsiteY2" fmla="*/ 4234148 h 4242819"/>
              <a:gd name="connsiteX3" fmla="*/ 3009998 w 12191994"/>
              <a:gd name="connsiteY3" fmla="*/ 4228754 h 4242819"/>
              <a:gd name="connsiteX4" fmla="*/ 3675237 w 12191994"/>
              <a:gd name="connsiteY4" fmla="*/ 4200953 h 4242819"/>
              <a:gd name="connsiteX5" fmla="*/ 3622991 w 12191994"/>
              <a:gd name="connsiteY5" fmla="*/ 4204420 h 4242819"/>
              <a:gd name="connsiteX6" fmla="*/ 3510832 w 12191994"/>
              <a:gd name="connsiteY6" fmla="*/ 4208872 h 4242819"/>
              <a:gd name="connsiteX7" fmla="*/ 3675237 w 12191994"/>
              <a:gd name="connsiteY7" fmla="*/ 4200953 h 4242819"/>
              <a:gd name="connsiteX8" fmla="*/ 2166128 w 12191994"/>
              <a:gd name="connsiteY8" fmla="*/ 4242819 h 4242819"/>
              <a:gd name="connsiteX9" fmla="*/ 2166125 w 12191994"/>
              <a:gd name="connsiteY9" fmla="*/ 4242818 h 4242819"/>
              <a:gd name="connsiteX10" fmla="*/ 2166418 w 12191994"/>
              <a:gd name="connsiteY10" fmla="*/ 4242815 h 4242819"/>
              <a:gd name="connsiteX11" fmla="*/ 2166128 w 12191994"/>
              <a:gd name="connsiteY11" fmla="*/ 4242819 h 4242819"/>
              <a:gd name="connsiteX12" fmla="*/ 0 w 12191994"/>
              <a:gd name="connsiteY12" fmla="*/ 0 h 4242819"/>
              <a:gd name="connsiteX13" fmla="*/ 12191994 w 12191994"/>
              <a:gd name="connsiteY13" fmla="*/ 0 h 4242819"/>
              <a:gd name="connsiteX14" fmla="*/ 12191994 w 12191994"/>
              <a:gd name="connsiteY14" fmla="*/ 2062010 h 4242819"/>
              <a:gd name="connsiteX15" fmla="*/ 12172138 w 12191994"/>
              <a:gd name="connsiteY15" fmla="*/ 2073270 h 4242819"/>
              <a:gd name="connsiteX16" fmla="*/ 4335530 w 12191994"/>
              <a:gd name="connsiteY16" fmla="*/ 4157144 h 4242819"/>
              <a:gd name="connsiteX17" fmla="*/ 4303869 w 12191994"/>
              <a:gd name="connsiteY17" fmla="*/ 4159244 h 4242819"/>
              <a:gd name="connsiteX18" fmla="*/ 4393550 w 12191994"/>
              <a:gd name="connsiteY18" fmla="*/ 4151137 h 4242819"/>
              <a:gd name="connsiteX19" fmla="*/ 4199670 w 12191994"/>
              <a:gd name="connsiteY19" fmla="*/ 4117929 h 4242819"/>
              <a:gd name="connsiteX20" fmla="*/ 500184 w 12191994"/>
              <a:gd name="connsiteY20" fmla="*/ 3043554 h 4242819"/>
              <a:gd name="connsiteX21" fmla="*/ 0 w 12191994"/>
              <a:gd name="connsiteY21" fmla="*/ 2813437 h 4242819"/>
              <a:gd name="connsiteX22" fmla="*/ 0 w 12191994"/>
              <a:gd name="connsiteY22" fmla="*/ 0 h 4242819"/>
              <a:gd name="connsiteX0" fmla="*/ 3009998 w 12191994"/>
              <a:gd name="connsiteY0" fmla="*/ 4228754 h 4242818"/>
              <a:gd name="connsiteX1" fmla="*/ 2899539 w 12191994"/>
              <a:gd name="connsiteY1" fmla="*/ 4233139 h 4242818"/>
              <a:gd name="connsiteX2" fmla="*/ 2823072 w 12191994"/>
              <a:gd name="connsiteY2" fmla="*/ 4234148 h 4242818"/>
              <a:gd name="connsiteX3" fmla="*/ 3009998 w 12191994"/>
              <a:gd name="connsiteY3" fmla="*/ 4228754 h 4242818"/>
              <a:gd name="connsiteX4" fmla="*/ 3675237 w 12191994"/>
              <a:gd name="connsiteY4" fmla="*/ 4200953 h 4242818"/>
              <a:gd name="connsiteX5" fmla="*/ 3622991 w 12191994"/>
              <a:gd name="connsiteY5" fmla="*/ 4204420 h 4242818"/>
              <a:gd name="connsiteX6" fmla="*/ 3510832 w 12191994"/>
              <a:gd name="connsiteY6" fmla="*/ 4208872 h 4242818"/>
              <a:gd name="connsiteX7" fmla="*/ 3675237 w 12191994"/>
              <a:gd name="connsiteY7" fmla="*/ 4200953 h 4242818"/>
              <a:gd name="connsiteX8" fmla="*/ 2166418 w 12191994"/>
              <a:gd name="connsiteY8" fmla="*/ 4242815 h 4242818"/>
              <a:gd name="connsiteX9" fmla="*/ 2166125 w 12191994"/>
              <a:gd name="connsiteY9" fmla="*/ 4242818 h 4242818"/>
              <a:gd name="connsiteX10" fmla="*/ 2166418 w 12191994"/>
              <a:gd name="connsiteY10" fmla="*/ 4242815 h 4242818"/>
              <a:gd name="connsiteX11" fmla="*/ 0 w 12191994"/>
              <a:gd name="connsiteY11" fmla="*/ 0 h 4242818"/>
              <a:gd name="connsiteX12" fmla="*/ 12191994 w 12191994"/>
              <a:gd name="connsiteY12" fmla="*/ 0 h 4242818"/>
              <a:gd name="connsiteX13" fmla="*/ 12191994 w 12191994"/>
              <a:gd name="connsiteY13" fmla="*/ 2062010 h 4242818"/>
              <a:gd name="connsiteX14" fmla="*/ 12172138 w 12191994"/>
              <a:gd name="connsiteY14" fmla="*/ 2073270 h 4242818"/>
              <a:gd name="connsiteX15" fmla="*/ 4335530 w 12191994"/>
              <a:gd name="connsiteY15" fmla="*/ 4157144 h 4242818"/>
              <a:gd name="connsiteX16" fmla="*/ 4303869 w 12191994"/>
              <a:gd name="connsiteY16" fmla="*/ 4159244 h 4242818"/>
              <a:gd name="connsiteX17" fmla="*/ 4393550 w 12191994"/>
              <a:gd name="connsiteY17" fmla="*/ 4151137 h 4242818"/>
              <a:gd name="connsiteX18" fmla="*/ 4199670 w 12191994"/>
              <a:gd name="connsiteY18" fmla="*/ 4117929 h 4242818"/>
              <a:gd name="connsiteX19" fmla="*/ 500184 w 12191994"/>
              <a:gd name="connsiteY19" fmla="*/ 3043554 h 4242818"/>
              <a:gd name="connsiteX20" fmla="*/ 0 w 12191994"/>
              <a:gd name="connsiteY20" fmla="*/ 2813437 h 4242818"/>
              <a:gd name="connsiteX21" fmla="*/ 0 w 12191994"/>
              <a:gd name="connsiteY21" fmla="*/ 0 h 4242818"/>
              <a:gd name="connsiteX0" fmla="*/ 3009998 w 12191994"/>
              <a:gd name="connsiteY0" fmla="*/ 4228754 h 4234148"/>
              <a:gd name="connsiteX1" fmla="*/ 2899539 w 12191994"/>
              <a:gd name="connsiteY1" fmla="*/ 4233139 h 4234148"/>
              <a:gd name="connsiteX2" fmla="*/ 2823072 w 12191994"/>
              <a:gd name="connsiteY2" fmla="*/ 4234148 h 4234148"/>
              <a:gd name="connsiteX3" fmla="*/ 3009998 w 12191994"/>
              <a:gd name="connsiteY3" fmla="*/ 4228754 h 4234148"/>
              <a:gd name="connsiteX4" fmla="*/ 3675237 w 12191994"/>
              <a:gd name="connsiteY4" fmla="*/ 4200953 h 4234148"/>
              <a:gd name="connsiteX5" fmla="*/ 3622991 w 12191994"/>
              <a:gd name="connsiteY5" fmla="*/ 4204420 h 4234148"/>
              <a:gd name="connsiteX6" fmla="*/ 3510832 w 12191994"/>
              <a:gd name="connsiteY6" fmla="*/ 4208872 h 4234148"/>
              <a:gd name="connsiteX7" fmla="*/ 3675237 w 12191994"/>
              <a:gd name="connsiteY7" fmla="*/ 4200953 h 4234148"/>
              <a:gd name="connsiteX8" fmla="*/ 0 w 12191994"/>
              <a:gd name="connsiteY8" fmla="*/ 0 h 4234148"/>
              <a:gd name="connsiteX9" fmla="*/ 12191994 w 12191994"/>
              <a:gd name="connsiteY9" fmla="*/ 0 h 4234148"/>
              <a:gd name="connsiteX10" fmla="*/ 12191994 w 12191994"/>
              <a:gd name="connsiteY10" fmla="*/ 2062010 h 4234148"/>
              <a:gd name="connsiteX11" fmla="*/ 12172138 w 12191994"/>
              <a:gd name="connsiteY11" fmla="*/ 2073270 h 4234148"/>
              <a:gd name="connsiteX12" fmla="*/ 4335530 w 12191994"/>
              <a:gd name="connsiteY12" fmla="*/ 4157144 h 4234148"/>
              <a:gd name="connsiteX13" fmla="*/ 4303869 w 12191994"/>
              <a:gd name="connsiteY13" fmla="*/ 4159244 h 4234148"/>
              <a:gd name="connsiteX14" fmla="*/ 4393550 w 12191994"/>
              <a:gd name="connsiteY14" fmla="*/ 4151137 h 4234148"/>
              <a:gd name="connsiteX15" fmla="*/ 4199670 w 12191994"/>
              <a:gd name="connsiteY15" fmla="*/ 4117929 h 4234148"/>
              <a:gd name="connsiteX16" fmla="*/ 500184 w 12191994"/>
              <a:gd name="connsiteY16" fmla="*/ 3043554 h 4234148"/>
              <a:gd name="connsiteX17" fmla="*/ 0 w 12191994"/>
              <a:gd name="connsiteY17" fmla="*/ 2813437 h 4234148"/>
              <a:gd name="connsiteX18" fmla="*/ 0 w 12191994"/>
              <a:gd name="connsiteY18" fmla="*/ 0 h 4234148"/>
              <a:gd name="connsiteX0" fmla="*/ 3009998 w 12191994"/>
              <a:gd name="connsiteY0" fmla="*/ 4228754 h 4233139"/>
              <a:gd name="connsiteX1" fmla="*/ 2899539 w 12191994"/>
              <a:gd name="connsiteY1" fmla="*/ 4233139 h 4233139"/>
              <a:gd name="connsiteX2" fmla="*/ 3009998 w 12191994"/>
              <a:gd name="connsiteY2" fmla="*/ 4228754 h 4233139"/>
              <a:gd name="connsiteX3" fmla="*/ 3675237 w 12191994"/>
              <a:gd name="connsiteY3" fmla="*/ 4200953 h 4233139"/>
              <a:gd name="connsiteX4" fmla="*/ 3622991 w 12191994"/>
              <a:gd name="connsiteY4" fmla="*/ 4204420 h 4233139"/>
              <a:gd name="connsiteX5" fmla="*/ 3510832 w 12191994"/>
              <a:gd name="connsiteY5" fmla="*/ 4208872 h 4233139"/>
              <a:gd name="connsiteX6" fmla="*/ 3675237 w 12191994"/>
              <a:gd name="connsiteY6" fmla="*/ 4200953 h 4233139"/>
              <a:gd name="connsiteX7" fmla="*/ 0 w 12191994"/>
              <a:gd name="connsiteY7" fmla="*/ 0 h 4233139"/>
              <a:gd name="connsiteX8" fmla="*/ 12191994 w 12191994"/>
              <a:gd name="connsiteY8" fmla="*/ 0 h 4233139"/>
              <a:gd name="connsiteX9" fmla="*/ 12191994 w 12191994"/>
              <a:gd name="connsiteY9" fmla="*/ 2062010 h 4233139"/>
              <a:gd name="connsiteX10" fmla="*/ 12172138 w 12191994"/>
              <a:gd name="connsiteY10" fmla="*/ 2073270 h 4233139"/>
              <a:gd name="connsiteX11" fmla="*/ 4335530 w 12191994"/>
              <a:gd name="connsiteY11" fmla="*/ 4157144 h 4233139"/>
              <a:gd name="connsiteX12" fmla="*/ 4303869 w 12191994"/>
              <a:gd name="connsiteY12" fmla="*/ 4159244 h 4233139"/>
              <a:gd name="connsiteX13" fmla="*/ 4393550 w 12191994"/>
              <a:gd name="connsiteY13" fmla="*/ 4151137 h 4233139"/>
              <a:gd name="connsiteX14" fmla="*/ 4199670 w 12191994"/>
              <a:gd name="connsiteY14" fmla="*/ 4117929 h 4233139"/>
              <a:gd name="connsiteX15" fmla="*/ 500184 w 12191994"/>
              <a:gd name="connsiteY15" fmla="*/ 3043554 h 4233139"/>
              <a:gd name="connsiteX16" fmla="*/ 0 w 12191994"/>
              <a:gd name="connsiteY16" fmla="*/ 2813437 h 4233139"/>
              <a:gd name="connsiteX17" fmla="*/ 0 w 12191994"/>
              <a:gd name="connsiteY17" fmla="*/ 0 h 4233139"/>
              <a:gd name="connsiteX0" fmla="*/ 3675237 w 12191994"/>
              <a:gd name="connsiteY0" fmla="*/ 4200953 h 4208872"/>
              <a:gd name="connsiteX1" fmla="*/ 3622991 w 12191994"/>
              <a:gd name="connsiteY1" fmla="*/ 4204420 h 4208872"/>
              <a:gd name="connsiteX2" fmla="*/ 3510832 w 12191994"/>
              <a:gd name="connsiteY2" fmla="*/ 4208872 h 4208872"/>
              <a:gd name="connsiteX3" fmla="*/ 3675237 w 12191994"/>
              <a:gd name="connsiteY3" fmla="*/ 4200953 h 4208872"/>
              <a:gd name="connsiteX4" fmla="*/ 0 w 12191994"/>
              <a:gd name="connsiteY4" fmla="*/ 0 h 4208872"/>
              <a:gd name="connsiteX5" fmla="*/ 12191994 w 12191994"/>
              <a:gd name="connsiteY5" fmla="*/ 0 h 4208872"/>
              <a:gd name="connsiteX6" fmla="*/ 12191994 w 12191994"/>
              <a:gd name="connsiteY6" fmla="*/ 2062010 h 4208872"/>
              <a:gd name="connsiteX7" fmla="*/ 12172138 w 12191994"/>
              <a:gd name="connsiteY7" fmla="*/ 2073270 h 4208872"/>
              <a:gd name="connsiteX8" fmla="*/ 4335530 w 12191994"/>
              <a:gd name="connsiteY8" fmla="*/ 4157144 h 4208872"/>
              <a:gd name="connsiteX9" fmla="*/ 4303869 w 12191994"/>
              <a:gd name="connsiteY9" fmla="*/ 4159244 h 4208872"/>
              <a:gd name="connsiteX10" fmla="*/ 4393550 w 12191994"/>
              <a:gd name="connsiteY10" fmla="*/ 4151137 h 4208872"/>
              <a:gd name="connsiteX11" fmla="*/ 4199670 w 12191994"/>
              <a:gd name="connsiteY11" fmla="*/ 4117929 h 4208872"/>
              <a:gd name="connsiteX12" fmla="*/ 500184 w 12191994"/>
              <a:gd name="connsiteY12" fmla="*/ 3043554 h 4208872"/>
              <a:gd name="connsiteX13" fmla="*/ 0 w 12191994"/>
              <a:gd name="connsiteY13" fmla="*/ 2813437 h 4208872"/>
              <a:gd name="connsiteX14" fmla="*/ 0 w 12191994"/>
              <a:gd name="connsiteY14" fmla="*/ 0 h 4208872"/>
              <a:gd name="connsiteX0" fmla="*/ 3675237 w 12191994"/>
              <a:gd name="connsiteY0" fmla="*/ 4200953 h 4204420"/>
              <a:gd name="connsiteX1" fmla="*/ 3622991 w 12191994"/>
              <a:gd name="connsiteY1" fmla="*/ 4204420 h 4204420"/>
              <a:gd name="connsiteX2" fmla="*/ 3675237 w 12191994"/>
              <a:gd name="connsiteY2" fmla="*/ 4200953 h 4204420"/>
              <a:gd name="connsiteX3" fmla="*/ 0 w 12191994"/>
              <a:gd name="connsiteY3" fmla="*/ 0 h 4204420"/>
              <a:gd name="connsiteX4" fmla="*/ 12191994 w 12191994"/>
              <a:gd name="connsiteY4" fmla="*/ 0 h 4204420"/>
              <a:gd name="connsiteX5" fmla="*/ 12191994 w 12191994"/>
              <a:gd name="connsiteY5" fmla="*/ 2062010 h 4204420"/>
              <a:gd name="connsiteX6" fmla="*/ 12172138 w 12191994"/>
              <a:gd name="connsiteY6" fmla="*/ 2073270 h 4204420"/>
              <a:gd name="connsiteX7" fmla="*/ 4335530 w 12191994"/>
              <a:gd name="connsiteY7" fmla="*/ 4157144 h 4204420"/>
              <a:gd name="connsiteX8" fmla="*/ 4303869 w 12191994"/>
              <a:gd name="connsiteY8" fmla="*/ 4159244 h 4204420"/>
              <a:gd name="connsiteX9" fmla="*/ 4393550 w 12191994"/>
              <a:gd name="connsiteY9" fmla="*/ 4151137 h 4204420"/>
              <a:gd name="connsiteX10" fmla="*/ 4199670 w 12191994"/>
              <a:gd name="connsiteY10" fmla="*/ 4117929 h 4204420"/>
              <a:gd name="connsiteX11" fmla="*/ 500184 w 12191994"/>
              <a:gd name="connsiteY11" fmla="*/ 3043554 h 4204420"/>
              <a:gd name="connsiteX12" fmla="*/ 0 w 12191994"/>
              <a:gd name="connsiteY12" fmla="*/ 2813437 h 4204420"/>
              <a:gd name="connsiteX13" fmla="*/ 0 w 12191994"/>
              <a:gd name="connsiteY13" fmla="*/ 0 h 4204420"/>
              <a:gd name="connsiteX0" fmla="*/ 0 w 12191994"/>
              <a:gd name="connsiteY0" fmla="*/ 0 h 4159244"/>
              <a:gd name="connsiteX1" fmla="*/ 12191994 w 12191994"/>
              <a:gd name="connsiteY1" fmla="*/ 0 h 4159244"/>
              <a:gd name="connsiteX2" fmla="*/ 12191994 w 12191994"/>
              <a:gd name="connsiteY2" fmla="*/ 2062010 h 4159244"/>
              <a:gd name="connsiteX3" fmla="*/ 12172138 w 12191994"/>
              <a:gd name="connsiteY3" fmla="*/ 2073270 h 4159244"/>
              <a:gd name="connsiteX4" fmla="*/ 4335530 w 12191994"/>
              <a:gd name="connsiteY4" fmla="*/ 4157144 h 4159244"/>
              <a:gd name="connsiteX5" fmla="*/ 4303869 w 12191994"/>
              <a:gd name="connsiteY5" fmla="*/ 4159244 h 4159244"/>
              <a:gd name="connsiteX6" fmla="*/ 4393550 w 12191994"/>
              <a:gd name="connsiteY6" fmla="*/ 4151137 h 4159244"/>
              <a:gd name="connsiteX7" fmla="*/ 4199670 w 12191994"/>
              <a:gd name="connsiteY7" fmla="*/ 4117929 h 4159244"/>
              <a:gd name="connsiteX8" fmla="*/ 500184 w 12191994"/>
              <a:gd name="connsiteY8" fmla="*/ 3043554 h 4159244"/>
              <a:gd name="connsiteX9" fmla="*/ 0 w 12191994"/>
              <a:gd name="connsiteY9" fmla="*/ 2813437 h 4159244"/>
              <a:gd name="connsiteX10" fmla="*/ 0 w 12191994"/>
              <a:gd name="connsiteY10" fmla="*/ 0 h 41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2191994" h="4159244">
                <a:moveTo>
                  <a:pt x="0" y="0"/>
                </a:moveTo>
                <a:lnTo>
                  <a:pt x="12191994" y="0"/>
                </a:lnTo>
                <a:lnTo>
                  <a:pt x="12191994" y="2062010"/>
                </a:lnTo>
                <a:lnTo>
                  <a:pt x="12172138" y="2073270"/>
                </a:lnTo>
                <a:cubicBezTo>
                  <a:pt x="10126645" y="3159296"/>
                  <a:pt x="7398182" y="3912771"/>
                  <a:pt x="4335530" y="4157144"/>
                </a:cubicBezTo>
                <a:lnTo>
                  <a:pt x="4303869" y="4159244"/>
                </a:lnTo>
                <a:lnTo>
                  <a:pt x="4393550" y="4151137"/>
                </a:lnTo>
                <a:lnTo>
                  <a:pt x="4199670" y="4117929"/>
                </a:lnTo>
                <a:cubicBezTo>
                  <a:pt x="2842546" y="3866392"/>
                  <a:pt x="1594227" y="3500596"/>
                  <a:pt x="500184" y="3043554"/>
                </a:cubicBezTo>
                <a:lnTo>
                  <a:pt x="0" y="2813437"/>
                </a:lnTo>
                <a:lnTo>
                  <a:pt x="0" y="0"/>
                </a:lnTo>
                <a:close/>
              </a:path>
            </a:pathLst>
          </a:custGeom>
        </p:spPr>
        <p:txBody>
          <a:bodyPr wrap="square">
            <a:noAutofit/>
          </a:bodyPr>
          <a:lstStyle/>
          <a:p>
            <a:r>
              <a:rPr lang="en-US"/>
              <a:t>Click icon to add picture</a:t>
            </a:r>
          </a:p>
        </p:txBody>
      </p:sp>
      <p:sp>
        <p:nvSpPr>
          <p:cNvPr id="9" name="Freeform: Shape 8">
            <a:extLst>
              <a:ext uri="{FF2B5EF4-FFF2-40B4-BE49-F238E27FC236}">
                <a16:creationId xmlns:a16="http://schemas.microsoft.com/office/drawing/2014/main" id="{95A8ECF8-9EC0-4371-9073-B718C78D330B}"/>
              </a:ext>
            </a:extLst>
          </p:cNvPr>
          <p:cNvSpPr/>
          <p:nvPr userDrawn="1"/>
        </p:nvSpPr>
        <p:spPr>
          <a:xfrm>
            <a:off x="5987168" y="6021954"/>
            <a:ext cx="6204832" cy="836047"/>
          </a:xfrm>
          <a:custGeom>
            <a:avLst/>
            <a:gdLst>
              <a:gd name="connsiteX0" fmla="*/ 0 w 6204832"/>
              <a:gd name="connsiteY0" fmla="*/ 0 h 836047"/>
              <a:gd name="connsiteX1" fmla="*/ 304730 w 6204832"/>
              <a:gd name="connsiteY1" fmla="*/ 38149 h 836047"/>
              <a:gd name="connsiteX2" fmla="*/ 3397819 w 6204832"/>
              <a:gd name="connsiteY2" fmla="*/ 210757 h 836047"/>
              <a:gd name="connsiteX3" fmla="*/ 5889052 w 6204832"/>
              <a:gd name="connsiteY3" fmla="*/ 99488 h 836047"/>
              <a:gd name="connsiteX4" fmla="*/ 6204832 w 6204832"/>
              <a:gd name="connsiteY4" fmla="*/ 63660 h 836047"/>
              <a:gd name="connsiteX5" fmla="*/ 6204832 w 6204832"/>
              <a:gd name="connsiteY5" fmla="*/ 741992 h 836047"/>
              <a:gd name="connsiteX6" fmla="*/ 6204831 w 6204832"/>
              <a:gd name="connsiteY6" fmla="*/ 741992 h 836047"/>
              <a:gd name="connsiteX7" fmla="*/ 6204831 w 6204832"/>
              <a:gd name="connsiteY7" fmla="*/ 836047 h 836047"/>
              <a:gd name="connsiteX8" fmla="*/ 2954095 w 6204832"/>
              <a:gd name="connsiteY8" fmla="*/ 836047 h 836047"/>
              <a:gd name="connsiteX9" fmla="*/ 2930417 w 6204832"/>
              <a:gd name="connsiteY9" fmla="*/ 833175 h 836047"/>
              <a:gd name="connsiteX10" fmla="*/ 165022 w 6204832"/>
              <a:gd name="connsiteY10" fmla="*/ 73132 h 836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204832" h="836047">
                <a:moveTo>
                  <a:pt x="0" y="0"/>
                </a:moveTo>
                <a:lnTo>
                  <a:pt x="304730" y="38149"/>
                </a:lnTo>
                <a:cubicBezTo>
                  <a:pt x="1300024" y="151139"/>
                  <a:pt x="2335168" y="210757"/>
                  <a:pt x="3397819" y="210757"/>
                </a:cubicBezTo>
                <a:cubicBezTo>
                  <a:pt x="4247941" y="210757"/>
                  <a:pt x="5080458" y="172602"/>
                  <a:pt x="5889052" y="99488"/>
                </a:cubicBezTo>
                <a:lnTo>
                  <a:pt x="6204832" y="63660"/>
                </a:lnTo>
                <a:lnTo>
                  <a:pt x="6204832" y="741992"/>
                </a:lnTo>
                <a:lnTo>
                  <a:pt x="6204831" y="741992"/>
                </a:lnTo>
                <a:lnTo>
                  <a:pt x="6204831" y="836047"/>
                </a:lnTo>
                <a:lnTo>
                  <a:pt x="2954095" y="836047"/>
                </a:lnTo>
                <a:lnTo>
                  <a:pt x="2930417" y="833175"/>
                </a:lnTo>
                <a:cubicBezTo>
                  <a:pt x="1933531" y="687458"/>
                  <a:pt x="1000874" y="426847"/>
                  <a:pt x="165022" y="73132"/>
                </a:cubicBezTo>
                <a:close/>
              </a:path>
            </a:pathLst>
          </a:custGeom>
          <a:solidFill>
            <a:srgbClr val="50B3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990A6D83-D876-44E9-844F-067A0C9D2F58}"/>
              </a:ext>
            </a:extLst>
          </p:cNvPr>
          <p:cNvSpPr/>
          <p:nvPr userDrawn="1"/>
        </p:nvSpPr>
        <p:spPr>
          <a:xfrm>
            <a:off x="0" y="2240554"/>
            <a:ext cx="12192000" cy="3861530"/>
          </a:xfrm>
          <a:custGeom>
            <a:avLst/>
            <a:gdLst>
              <a:gd name="connsiteX0" fmla="*/ 4072878 w 4072878"/>
              <a:gd name="connsiteY0" fmla="*/ 0 h 2548371"/>
              <a:gd name="connsiteX1" fmla="*/ 4072878 w 4072878"/>
              <a:gd name="connsiteY1" fmla="*/ 2451296 h 2548371"/>
              <a:gd name="connsiteX2" fmla="*/ 3967388 w 4072878"/>
              <a:gd name="connsiteY2" fmla="*/ 2474940 h 2548371"/>
              <a:gd name="connsiteX3" fmla="*/ 3135163 w 4072878"/>
              <a:gd name="connsiteY3" fmla="*/ 2548371 h 2548371"/>
              <a:gd name="connsiteX4" fmla="*/ 144639 w 4072878"/>
              <a:gd name="connsiteY4" fmla="*/ 1474801 h 2548371"/>
              <a:gd name="connsiteX5" fmla="*/ 0 w 4072878"/>
              <a:gd name="connsiteY5" fmla="*/ 1349511 h 2548371"/>
              <a:gd name="connsiteX6" fmla="*/ 7645 w 4072878"/>
              <a:gd name="connsiteY6" fmla="*/ 1350876 h 2548371"/>
              <a:gd name="connsiteX7" fmla="*/ 723622 w 4072878"/>
              <a:gd name="connsiteY7" fmla="*/ 1405047 h 2548371"/>
              <a:gd name="connsiteX8" fmla="*/ 3884734 w 4072878"/>
              <a:gd name="connsiteY8" fmla="*/ 183710 h 25483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072878" h="2548371">
                <a:moveTo>
                  <a:pt x="4072878" y="0"/>
                </a:moveTo>
                <a:lnTo>
                  <a:pt x="4072878" y="2451296"/>
                </a:lnTo>
                <a:lnTo>
                  <a:pt x="3967388" y="2474940"/>
                </a:lnTo>
                <a:cubicBezTo>
                  <a:pt x="3697268" y="2523191"/>
                  <a:pt x="3419156" y="2548371"/>
                  <a:pt x="3135163" y="2548371"/>
                </a:cubicBezTo>
                <a:cubicBezTo>
                  <a:pt x="1999192" y="2548371"/>
                  <a:pt x="957318" y="2145483"/>
                  <a:pt x="144639" y="1474801"/>
                </a:cubicBezTo>
                <a:lnTo>
                  <a:pt x="0" y="1349511"/>
                </a:lnTo>
                <a:lnTo>
                  <a:pt x="7645" y="1350876"/>
                </a:lnTo>
                <a:cubicBezTo>
                  <a:pt x="241098" y="1386547"/>
                  <a:pt x="480200" y="1405047"/>
                  <a:pt x="723622" y="1405047"/>
                </a:cubicBezTo>
                <a:cubicBezTo>
                  <a:pt x="1940736" y="1405047"/>
                  <a:pt x="3049826" y="942548"/>
                  <a:pt x="3884734" y="183710"/>
                </a:cubicBezTo>
                <a:close/>
              </a:path>
            </a:pathLst>
          </a:custGeom>
          <a:solidFill>
            <a:srgbClr val="EB23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0ABCC98-1580-4C28-8EDC-0F8AF5CA9843}"/>
              </a:ext>
            </a:extLst>
          </p:cNvPr>
          <p:cNvSpPr>
            <a:spLocks noGrp="1"/>
          </p:cNvSpPr>
          <p:nvPr>
            <p:ph type="ctrTitle"/>
          </p:nvPr>
        </p:nvSpPr>
        <p:spPr>
          <a:xfrm>
            <a:off x="3047997" y="2814638"/>
            <a:ext cx="9144000" cy="2387600"/>
          </a:xfrm>
        </p:spPr>
        <p:txBody>
          <a:bodyPr rIns="365760" anchor="b">
            <a:normAutofit/>
          </a:bodyPr>
          <a:lstStyle>
            <a:lvl1pPr algn="r">
              <a:defRPr sz="4800" b="1" cap="all" baseline="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0EE19115-C742-440E-8A08-171CBD18FEF3}"/>
              </a:ext>
            </a:extLst>
          </p:cNvPr>
          <p:cNvSpPr>
            <a:spLocks noGrp="1"/>
          </p:cNvSpPr>
          <p:nvPr>
            <p:ph type="subTitle" idx="1"/>
          </p:nvPr>
        </p:nvSpPr>
        <p:spPr>
          <a:xfrm>
            <a:off x="3047997" y="5202238"/>
            <a:ext cx="9144000" cy="899846"/>
          </a:xfrm>
        </p:spPr>
        <p:txBody>
          <a:bodyPr rIns="365760"/>
          <a:lstStyle>
            <a:lvl1pPr marL="0" indent="0" algn="r">
              <a:buNone/>
              <a:defRPr sz="240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EC0A06-6586-46C1-B5BF-0E56DC48AFFE}"/>
              </a:ext>
            </a:extLst>
          </p:cNvPr>
          <p:cNvSpPr>
            <a:spLocks noGrp="1"/>
          </p:cNvSpPr>
          <p:nvPr>
            <p:ph type="dt" sz="half" idx="10"/>
          </p:nvPr>
        </p:nvSpPr>
        <p:spPr/>
        <p:txBody>
          <a:bodyPr/>
          <a:lstStyle>
            <a:lvl1pPr>
              <a:defRPr>
                <a:solidFill>
                  <a:srgbClr val="EB2341"/>
                </a:solidFill>
              </a:defRPr>
            </a:lvl1pPr>
          </a:lstStyle>
          <a:p>
            <a:fld id="{18D9E8F6-4D81-4B3A-BC45-BBA4A1C9BD0F}" type="datetimeFigureOut">
              <a:rPr lang="en-US" smtClean="0"/>
              <a:pPr/>
              <a:t>1/26/2020</a:t>
            </a:fld>
            <a:endParaRPr lang="en-US"/>
          </a:p>
        </p:txBody>
      </p:sp>
      <p:sp>
        <p:nvSpPr>
          <p:cNvPr id="5" name="Footer Placeholder 4">
            <a:extLst>
              <a:ext uri="{FF2B5EF4-FFF2-40B4-BE49-F238E27FC236}">
                <a16:creationId xmlns:a16="http://schemas.microsoft.com/office/drawing/2014/main" id="{336BDF8E-04ED-4796-A02C-D6887C621C9F}"/>
              </a:ext>
            </a:extLst>
          </p:cNvPr>
          <p:cNvSpPr>
            <a:spLocks noGrp="1"/>
          </p:cNvSpPr>
          <p:nvPr>
            <p:ph type="ftr" sz="quarter" idx="11"/>
          </p:nvPr>
        </p:nvSpPr>
        <p:spPr/>
        <p:txBody>
          <a:bodyPr/>
          <a:lstStyle>
            <a:lvl1pPr>
              <a:defRPr>
                <a:solidFill>
                  <a:srgbClr val="EB2341"/>
                </a:solidFill>
              </a:defRPr>
            </a:lvl1pPr>
          </a:lstStyle>
          <a:p>
            <a:endParaRPr lang="en-US"/>
          </a:p>
        </p:txBody>
      </p:sp>
      <p:sp>
        <p:nvSpPr>
          <p:cNvPr id="6" name="Slide Number Placeholder 5">
            <a:extLst>
              <a:ext uri="{FF2B5EF4-FFF2-40B4-BE49-F238E27FC236}">
                <a16:creationId xmlns:a16="http://schemas.microsoft.com/office/drawing/2014/main" id="{14707708-0653-4BFE-BDCB-7EDB4C08A37C}"/>
              </a:ext>
            </a:extLst>
          </p:cNvPr>
          <p:cNvSpPr>
            <a:spLocks noGrp="1"/>
          </p:cNvSpPr>
          <p:nvPr>
            <p:ph type="sldNum" sz="quarter" idx="12"/>
          </p:nvPr>
        </p:nvSpPr>
        <p:spPr/>
        <p:txBody>
          <a:bodyPr/>
          <a:lstStyle>
            <a:lvl1pPr>
              <a:defRPr>
                <a:solidFill>
                  <a:schemeClr val="bg1"/>
                </a:solidFill>
              </a:defRPr>
            </a:lvl1pPr>
          </a:lstStyle>
          <a:p>
            <a:fld id="{E505F7C3-4860-4DB0-A451-57EE24F2F70B}" type="slidenum">
              <a:rPr lang="en-US" smtClean="0"/>
              <a:pPr/>
              <a:t>‹#›</a:t>
            </a:fld>
            <a:endParaRPr lang="en-US"/>
          </a:p>
        </p:txBody>
      </p:sp>
    </p:spTree>
    <p:extLst>
      <p:ext uri="{BB962C8B-B14F-4D97-AF65-F5344CB8AC3E}">
        <p14:creationId xmlns:p14="http://schemas.microsoft.com/office/powerpoint/2010/main" val="24669796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874A6-9ACF-48E9-94B2-A31C5D9D2D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19C8485-679C-4CBF-96E0-7B94ACE0FD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9C0E27-1D0F-4482-BEB4-7B35D13086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6A8B8C-412F-4976-86BF-302698208513}"/>
              </a:ext>
            </a:extLst>
          </p:cNvPr>
          <p:cNvSpPr>
            <a:spLocks noGrp="1"/>
          </p:cNvSpPr>
          <p:nvPr>
            <p:ph type="dt" sz="half" idx="10"/>
          </p:nvPr>
        </p:nvSpPr>
        <p:spPr/>
        <p:txBody>
          <a:bodyPr/>
          <a:lstStyle/>
          <a:p>
            <a:fld id="{18D9E8F6-4D81-4B3A-BC45-BBA4A1C9BD0F}" type="datetimeFigureOut">
              <a:rPr lang="en-US" smtClean="0"/>
              <a:t>1/26/2020</a:t>
            </a:fld>
            <a:endParaRPr lang="en-US"/>
          </a:p>
        </p:txBody>
      </p:sp>
      <p:sp>
        <p:nvSpPr>
          <p:cNvPr id="6" name="Footer Placeholder 5">
            <a:extLst>
              <a:ext uri="{FF2B5EF4-FFF2-40B4-BE49-F238E27FC236}">
                <a16:creationId xmlns:a16="http://schemas.microsoft.com/office/drawing/2014/main" id="{08285394-D95D-4871-B12A-BAB69CEA1FD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958251-DB04-4CC3-8D3F-72EFC2D5F121}"/>
              </a:ext>
            </a:extLst>
          </p:cNvPr>
          <p:cNvSpPr>
            <a:spLocks noGrp="1"/>
          </p:cNvSpPr>
          <p:nvPr>
            <p:ph type="sldNum" sz="quarter" idx="12"/>
          </p:nvPr>
        </p:nvSpPr>
        <p:spPr/>
        <p:txBody>
          <a:bodyPr/>
          <a:lstStyle/>
          <a:p>
            <a:fld id="{E505F7C3-4860-4DB0-A451-57EE24F2F70B}" type="slidenum">
              <a:rPr lang="en-US" smtClean="0"/>
              <a:t>‹#›</a:t>
            </a:fld>
            <a:endParaRPr lang="en-US"/>
          </a:p>
        </p:txBody>
      </p:sp>
    </p:spTree>
    <p:extLst>
      <p:ext uri="{BB962C8B-B14F-4D97-AF65-F5344CB8AC3E}">
        <p14:creationId xmlns:p14="http://schemas.microsoft.com/office/powerpoint/2010/main" val="2678192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DA641-9EB4-47B3-96C0-8C6296E963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2135125-47C4-4402-8ECD-A77221001DE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BFB04F91-84C2-4779-B493-9A846A0B9A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08BC727-52D8-44D1-9315-E16DC5F804F8}"/>
              </a:ext>
            </a:extLst>
          </p:cNvPr>
          <p:cNvSpPr>
            <a:spLocks noGrp="1"/>
          </p:cNvSpPr>
          <p:nvPr>
            <p:ph type="dt" sz="half" idx="10"/>
          </p:nvPr>
        </p:nvSpPr>
        <p:spPr/>
        <p:txBody>
          <a:bodyPr/>
          <a:lstStyle/>
          <a:p>
            <a:fld id="{18D9E8F6-4D81-4B3A-BC45-BBA4A1C9BD0F}" type="datetimeFigureOut">
              <a:rPr lang="en-US" smtClean="0"/>
              <a:t>1/26/2020</a:t>
            </a:fld>
            <a:endParaRPr lang="en-US"/>
          </a:p>
        </p:txBody>
      </p:sp>
      <p:sp>
        <p:nvSpPr>
          <p:cNvPr id="6" name="Footer Placeholder 5">
            <a:extLst>
              <a:ext uri="{FF2B5EF4-FFF2-40B4-BE49-F238E27FC236}">
                <a16:creationId xmlns:a16="http://schemas.microsoft.com/office/drawing/2014/main" id="{87C021E5-8C17-46A9-941A-D3D45533AE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2FAE64-06A5-4DE1-81C2-B4718D5572B1}"/>
              </a:ext>
            </a:extLst>
          </p:cNvPr>
          <p:cNvSpPr>
            <a:spLocks noGrp="1"/>
          </p:cNvSpPr>
          <p:nvPr>
            <p:ph type="sldNum" sz="quarter" idx="12"/>
          </p:nvPr>
        </p:nvSpPr>
        <p:spPr/>
        <p:txBody>
          <a:bodyPr/>
          <a:lstStyle/>
          <a:p>
            <a:fld id="{E505F7C3-4860-4DB0-A451-57EE24F2F70B}" type="slidenum">
              <a:rPr lang="en-US" smtClean="0"/>
              <a:t>‹#›</a:t>
            </a:fld>
            <a:endParaRPr lang="en-US"/>
          </a:p>
        </p:txBody>
      </p:sp>
    </p:spTree>
    <p:extLst>
      <p:ext uri="{BB962C8B-B14F-4D97-AF65-F5344CB8AC3E}">
        <p14:creationId xmlns:p14="http://schemas.microsoft.com/office/powerpoint/2010/main" val="13018974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17C73-0918-49E5-B934-2FDB3935F4A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41601DD-4B31-4C85-8BF4-8E25AA335C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F922BC-0AD6-44A3-B05F-C1991EE0A086}"/>
              </a:ext>
            </a:extLst>
          </p:cNvPr>
          <p:cNvSpPr>
            <a:spLocks noGrp="1"/>
          </p:cNvSpPr>
          <p:nvPr>
            <p:ph type="dt" sz="half" idx="10"/>
          </p:nvPr>
        </p:nvSpPr>
        <p:spPr/>
        <p:txBody>
          <a:bodyPr/>
          <a:lstStyle/>
          <a:p>
            <a:fld id="{18D9E8F6-4D81-4B3A-BC45-BBA4A1C9BD0F}" type="datetimeFigureOut">
              <a:rPr lang="en-US" smtClean="0"/>
              <a:t>1/26/2020</a:t>
            </a:fld>
            <a:endParaRPr lang="en-US"/>
          </a:p>
        </p:txBody>
      </p:sp>
      <p:sp>
        <p:nvSpPr>
          <p:cNvPr id="5" name="Footer Placeholder 4">
            <a:extLst>
              <a:ext uri="{FF2B5EF4-FFF2-40B4-BE49-F238E27FC236}">
                <a16:creationId xmlns:a16="http://schemas.microsoft.com/office/drawing/2014/main" id="{2B2A789E-B678-4E09-BDB1-7B16B525AB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E71187-E69A-4C50-93EC-72399E5367E4}"/>
              </a:ext>
            </a:extLst>
          </p:cNvPr>
          <p:cNvSpPr>
            <a:spLocks noGrp="1"/>
          </p:cNvSpPr>
          <p:nvPr>
            <p:ph type="sldNum" sz="quarter" idx="12"/>
          </p:nvPr>
        </p:nvSpPr>
        <p:spPr/>
        <p:txBody>
          <a:bodyPr/>
          <a:lstStyle/>
          <a:p>
            <a:fld id="{E505F7C3-4860-4DB0-A451-57EE24F2F70B}" type="slidenum">
              <a:rPr lang="en-US" smtClean="0"/>
              <a:t>‹#›</a:t>
            </a:fld>
            <a:endParaRPr lang="en-US"/>
          </a:p>
        </p:txBody>
      </p:sp>
    </p:spTree>
    <p:extLst>
      <p:ext uri="{BB962C8B-B14F-4D97-AF65-F5344CB8AC3E}">
        <p14:creationId xmlns:p14="http://schemas.microsoft.com/office/powerpoint/2010/main" val="8393016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5816490-53E5-4B7C-B69A-D1843F52418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164891A-25FC-4192-AC93-F8C596742CA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515203-0495-4DDC-A983-D66926B49854}"/>
              </a:ext>
            </a:extLst>
          </p:cNvPr>
          <p:cNvSpPr>
            <a:spLocks noGrp="1"/>
          </p:cNvSpPr>
          <p:nvPr>
            <p:ph type="dt" sz="half" idx="10"/>
          </p:nvPr>
        </p:nvSpPr>
        <p:spPr/>
        <p:txBody>
          <a:bodyPr/>
          <a:lstStyle/>
          <a:p>
            <a:fld id="{18D9E8F6-4D81-4B3A-BC45-BBA4A1C9BD0F}" type="datetimeFigureOut">
              <a:rPr lang="en-US" smtClean="0"/>
              <a:t>1/26/2020</a:t>
            </a:fld>
            <a:endParaRPr lang="en-US"/>
          </a:p>
        </p:txBody>
      </p:sp>
      <p:sp>
        <p:nvSpPr>
          <p:cNvPr id="5" name="Footer Placeholder 4">
            <a:extLst>
              <a:ext uri="{FF2B5EF4-FFF2-40B4-BE49-F238E27FC236}">
                <a16:creationId xmlns:a16="http://schemas.microsoft.com/office/drawing/2014/main" id="{3A300432-3913-4AEC-96D5-1119D47A79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D8639B-5ED7-488C-9414-EABF4BC85B35}"/>
              </a:ext>
            </a:extLst>
          </p:cNvPr>
          <p:cNvSpPr>
            <a:spLocks noGrp="1"/>
          </p:cNvSpPr>
          <p:nvPr>
            <p:ph type="sldNum" sz="quarter" idx="12"/>
          </p:nvPr>
        </p:nvSpPr>
        <p:spPr/>
        <p:txBody>
          <a:bodyPr/>
          <a:lstStyle/>
          <a:p>
            <a:fld id="{E505F7C3-4860-4DB0-A451-57EE24F2F70B}" type="slidenum">
              <a:rPr lang="en-US" smtClean="0"/>
              <a:t>‹#›</a:t>
            </a:fld>
            <a:endParaRPr lang="en-US"/>
          </a:p>
        </p:txBody>
      </p:sp>
    </p:spTree>
    <p:extLst>
      <p:ext uri="{BB962C8B-B14F-4D97-AF65-F5344CB8AC3E}">
        <p14:creationId xmlns:p14="http://schemas.microsoft.com/office/powerpoint/2010/main" val="33199043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esigned by PresentationGo">
    <p:bg>
      <p:bgPr>
        <a:gradFill>
          <a:gsLst>
            <a:gs pos="0">
              <a:srgbClr val="323A45"/>
            </a:gs>
            <a:gs pos="35000">
              <a:srgbClr val="323A45"/>
            </a:gs>
            <a:gs pos="100000">
              <a:srgbClr val="1C2026"/>
            </a:gs>
          </a:gsLst>
          <a:path path="circle">
            <a:fillToRect l="50000" t="-80000" r="50000" b="180000"/>
          </a:path>
        </a:gradFill>
        <a:effectLst/>
      </p:bgPr>
    </p:bg>
    <p:spTree>
      <p:nvGrpSpPr>
        <p:cNvPr id="1" name=""/>
        <p:cNvGrpSpPr/>
        <p:nvPr/>
      </p:nvGrpSpPr>
      <p:grpSpPr>
        <a:xfrm>
          <a:off x="0" y="0"/>
          <a:ext cx="0" cy="0"/>
          <a:chOff x="0" y="0"/>
          <a:chExt cx="0" cy="0"/>
        </a:xfrm>
      </p:grpSpPr>
      <p:sp>
        <p:nvSpPr>
          <p:cNvPr id="5" name="Rectangle 4"/>
          <p:cNvSpPr/>
          <p:nvPr userDrawn="1"/>
        </p:nvSpPr>
        <p:spPr>
          <a:xfrm>
            <a:off x="0" y="3152956"/>
            <a:ext cx="12192000" cy="5520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www.</a:t>
            </a:r>
            <a:r>
              <a:rPr kumimoji="0" lang="en-US" sz="2800" b="0" i="0" u="none" strike="noStrike" kern="1200" cap="none" spc="0" normalizeH="0" baseline="0" noProof="0" dirty="0">
                <a:ln>
                  <a:noFill/>
                </a:ln>
                <a:solidFill>
                  <a:srgbClr val="A5CD00"/>
                </a:solidFill>
                <a:effectLst/>
                <a:uLnTx/>
                <a:uFillTx/>
                <a:latin typeface="+mn-lt"/>
                <a:ea typeface="+mn-ea"/>
                <a:cs typeface="+mn-cs"/>
              </a:rPr>
              <a:t>PresentationGo</a:t>
            </a:r>
            <a:r>
              <a:rPr kumimoji="0" lang="en-US" sz="2000" b="0" i="0" u="none" strike="noStrike" kern="1200" cap="none" spc="0" normalizeH="0" baseline="0" noProof="0" dirty="0">
                <a:ln>
                  <a:noFill/>
                </a:ln>
                <a:solidFill>
                  <a:schemeClr val="bg1">
                    <a:lumMod val="50000"/>
                  </a:schemeClr>
                </a:solidFill>
                <a:effectLst/>
                <a:uLnTx/>
                <a:uFillTx/>
                <a:latin typeface="+mn-lt"/>
                <a:ea typeface="+mn-ea"/>
                <a:cs typeface="+mn-cs"/>
              </a:rPr>
              <a:t>.com</a:t>
            </a:r>
            <a:endParaRPr kumimoji="0" lang="en-US" sz="2800" b="0" i="0" u="none" strike="noStrike" kern="1200" cap="none" spc="0" normalizeH="0" baseline="0" noProof="0" dirty="0">
              <a:ln>
                <a:noFill/>
              </a:ln>
              <a:solidFill>
                <a:schemeClr val="bg1">
                  <a:lumMod val="50000"/>
                </a:schemeClr>
              </a:solidFill>
              <a:effectLst/>
              <a:uLnTx/>
              <a:uFillTx/>
              <a:latin typeface="+mn-lt"/>
              <a:ea typeface="+mn-ea"/>
              <a:cs typeface="+mn-cs"/>
            </a:endParaRPr>
          </a:p>
        </p:txBody>
      </p:sp>
      <p:sp>
        <p:nvSpPr>
          <p:cNvPr id="6" name="Rectangle 5">
            <a:hlinkClick r:id="rId2"/>
          </p:cNvPr>
          <p:cNvSpPr/>
          <p:nvPr userDrawn="1"/>
        </p:nvSpPr>
        <p:spPr>
          <a:xfrm>
            <a:off x="2731912" y="3071723"/>
            <a:ext cx="6728177" cy="7145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extBox 1"/>
          <p:cNvSpPr txBox="1"/>
          <p:nvPr userDrawn="1"/>
        </p:nvSpPr>
        <p:spPr>
          <a:xfrm>
            <a:off x="4271217" y="6121399"/>
            <a:ext cx="3649589" cy="369332"/>
          </a:xfrm>
          <a:prstGeom prst="rect">
            <a:avLst/>
          </a:prstGeom>
          <a:noFill/>
        </p:spPr>
        <p:txBody>
          <a:bodyPr wrap="none" rtlCol="0" anchor="ctr">
            <a:spAutoFit/>
          </a:bodyPr>
          <a:lstStyle/>
          <a:p>
            <a:pPr algn="ctr"/>
            <a:r>
              <a:rPr lang="en-US" sz="1800" dirty="0">
                <a:solidFill>
                  <a:srgbClr val="A5CD00"/>
                </a:solidFill>
              </a:rPr>
              <a:t>T</a:t>
            </a:r>
            <a:r>
              <a:rPr lang="en-US" sz="1800" baseline="0" dirty="0">
                <a:solidFill>
                  <a:srgbClr val="A5CD00"/>
                </a:solidFill>
              </a:rPr>
              <a:t>he free </a:t>
            </a:r>
            <a:r>
              <a:rPr lang="en-US" sz="1800" baseline="0">
                <a:solidFill>
                  <a:srgbClr val="A5CD00"/>
                </a:solidFill>
              </a:rPr>
              <a:t>PowerPoint template library</a:t>
            </a:r>
            <a:endParaRPr lang="en-US" sz="1800" dirty="0">
              <a:solidFill>
                <a:srgbClr val="A5CD00"/>
              </a:solidFill>
            </a:endParaRPr>
          </a:p>
        </p:txBody>
      </p:sp>
      <p:grpSp>
        <p:nvGrpSpPr>
          <p:cNvPr id="8" name="Group 7"/>
          <p:cNvGrpSpPr/>
          <p:nvPr userDrawn="1"/>
        </p:nvGrpSpPr>
        <p:grpSpPr>
          <a:xfrm>
            <a:off x="4983933" y="2633133"/>
            <a:ext cx="2224135" cy="369332"/>
            <a:chOff x="3459936" y="2633133"/>
            <a:chExt cx="2224135" cy="369332"/>
          </a:xfrm>
        </p:grpSpPr>
        <p:sp>
          <p:nvSpPr>
            <p:cNvPr id="9" name="TextBox 8"/>
            <p:cNvSpPr txBox="1"/>
            <p:nvPr userDrawn="1"/>
          </p:nvSpPr>
          <p:spPr>
            <a:xfrm>
              <a:off x="3459936" y="2633133"/>
              <a:ext cx="2224135" cy="369332"/>
            </a:xfrm>
            <a:prstGeom prst="rect">
              <a:avLst/>
            </a:prstGeom>
            <a:noFill/>
          </p:spPr>
          <p:txBody>
            <a:bodyPr wrap="none" rtlCol="0" anchor="ctr">
              <a:spAutoFit/>
            </a:bodyPr>
            <a:lstStyle/>
            <a:p>
              <a:pPr algn="ctr"/>
              <a:r>
                <a:rPr lang="en-US">
                  <a:solidFill>
                    <a:schemeClr val="bg1"/>
                  </a:solidFill>
                  <a:effectLst/>
                </a:rPr>
                <a:t>Designed</a:t>
              </a:r>
              <a:r>
                <a:rPr lang="en-US" baseline="0">
                  <a:solidFill>
                    <a:schemeClr val="bg1"/>
                  </a:solidFill>
                  <a:effectLst/>
                </a:rPr>
                <a:t> with         by</a:t>
              </a:r>
              <a:endParaRPr lang="en-US" dirty="0">
                <a:solidFill>
                  <a:schemeClr val="bg1"/>
                </a:solidFill>
                <a:effectLst/>
              </a:endParaRPr>
            </a:p>
          </p:txBody>
        </p:sp>
        <p:sp>
          <p:nvSpPr>
            <p:cNvPr id="10" name="Freeform 290"/>
            <p:cNvSpPr/>
            <p:nvPr userDrawn="1"/>
          </p:nvSpPr>
          <p:spPr>
            <a:xfrm>
              <a:off x="4977441" y="2705803"/>
              <a:ext cx="261456" cy="223991"/>
            </a:xfrm>
            <a:custGeom>
              <a:avLst/>
              <a:gdLst/>
              <a:ahLst/>
              <a:cxnLst/>
              <a:rect l="l" t="t" r="r" b="b"/>
              <a:pathLst>
                <a:path w="504825" h="432707">
                  <a:moveTo>
                    <a:pt x="134658" y="0"/>
                  </a:moveTo>
                  <a:cubicBezTo>
                    <a:pt x="146301" y="0"/>
                    <a:pt x="158180" y="2019"/>
                    <a:pt x="170294" y="6057"/>
                  </a:cubicBezTo>
                  <a:cubicBezTo>
                    <a:pt x="182407" y="10095"/>
                    <a:pt x="193676" y="15541"/>
                    <a:pt x="204099" y="22396"/>
                  </a:cubicBezTo>
                  <a:cubicBezTo>
                    <a:pt x="214522" y="29251"/>
                    <a:pt x="223490" y="35683"/>
                    <a:pt x="231002" y="41693"/>
                  </a:cubicBezTo>
                  <a:cubicBezTo>
                    <a:pt x="238514" y="47703"/>
                    <a:pt x="245652" y="54088"/>
                    <a:pt x="252412" y="60849"/>
                  </a:cubicBezTo>
                  <a:cubicBezTo>
                    <a:pt x="259174" y="54088"/>
                    <a:pt x="266310" y="47703"/>
                    <a:pt x="273823" y="41693"/>
                  </a:cubicBezTo>
                  <a:cubicBezTo>
                    <a:pt x="281334" y="35683"/>
                    <a:pt x="290303" y="29251"/>
                    <a:pt x="300726" y="22396"/>
                  </a:cubicBezTo>
                  <a:cubicBezTo>
                    <a:pt x="311149" y="15541"/>
                    <a:pt x="322417" y="10095"/>
                    <a:pt x="334531" y="6057"/>
                  </a:cubicBezTo>
                  <a:cubicBezTo>
                    <a:pt x="346645" y="2019"/>
                    <a:pt x="358524" y="0"/>
                    <a:pt x="370167" y="0"/>
                  </a:cubicBezTo>
                  <a:cubicBezTo>
                    <a:pt x="412236" y="0"/>
                    <a:pt x="445197" y="11644"/>
                    <a:pt x="469048" y="34932"/>
                  </a:cubicBezTo>
                  <a:cubicBezTo>
                    <a:pt x="492899" y="58220"/>
                    <a:pt x="504825" y="90523"/>
                    <a:pt x="504825" y="131840"/>
                  </a:cubicBezTo>
                  <a:cubicBezTo>
                    <a:pt x="504825" y="173346"/>
                    <a:pt x="483321" y="215602"/>
                    <a:pt x="440313" y="258610"/>
                  </a:cubicBezTo>
                  <a:lnTo>
                    <a:pt x="264807" y="427636"/>
                  </a:lnTo>
                  <a:cubicBezTo>
                    <a:pt x="261427" y="431017"/>
                    <a:pt x="257295" y="432707"/>
                    <a:pt x="252412" y="432707"/>
                  </a:cubicBezTo>
                  <a:cubicBezTo>
                    <a:pt x="247529" y="432707"/>
                    <a:pt x="243398" y="431017"/>
                    <a:pt x="240018" y="427636"/>
                  </a:cubicBezTo>
                  <a:lnTo>
                    <a:pt x="64230" y="258047"/>
                  </a:lnTo>
                  <a:cubicBezTo>
                    <a:pt x="62351" y="256544"/>
                    <a:pt x="59770" y="254103"/>
                    <a:pt x="56482" y="250722"/>
                  </a:cubicBezTo>
                  <a:cubicBezTo>
                    <a:pt x="53196" y="247342"/>
                    <a:pt x="47984" y="241191"/>
                    <a:pt x="40848" y="232270"/>
                  </a:cubicBezTo>
                  <a:cubicBezTo>
                    <a:pt x="33712" y="223349"/>
                    <a:pt x="27326" y="214194"/>
                    <a:pt x="21692" y="204803"/>
                  </a:cubicBezTo>
                  <a:cubicBezTo>
                    <a:pt x="16057" y="195413"/>
                    <a:pt x="11035" y="184051"/>
                    <a:pt x="6620" y="170717"/>
                  </a:cubicBezTo>
                  <a:cubicBezTo>
                    <a:pt x="2207" y="157382"/>
                    <a:pt x="0" y="144423"/>
                    <a:pt x="0" y="131840"/>
                  </a:cubicBezTo>
                  <a:cubicBezTo>
                    <a:pt x="0" y="90523"/>
                    <a:pt x="11926" y="58220"/>
                    <a:pt x="35777" y="34932"/>
                  </a:cubicBezTo>
                  <a:cubicBezTo>
                    <a:pt x="59629" y="11644"/>
                    <a:pt x="92588" y="0"/>
                    <a:pt x="134658" y="0"/>
                  </a:cubicBezTo>
                  <a:close/>
                </a:path>
              </a:pathLst>
            </a:custGeom>
            <a:solidFill>
              <a:srgbClr val="D90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spTree>
    <p:extLst>
      <p:ext uri="{BB962C8B-B14F-4D97-AF65-F5344CB8AC3E}">
        <p14:creationId xmlns:p14="http://schemas.microsoft.com/office/powerpoint/2010/main" val="1412041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87E7E4-22B8-4563-90A9-82C2F2EE3D9B}"/>
              </a:ext>
            </a:extLst>
          </p:cNvPr>
          <p:cNvSpPr>
            <a:spLocks noGrp="1"/>
          </p:cNvSpPr>
          <p:nvPr>
            <p:ph idx="1"/>
          </p:nvPr>
        </p:nvSpPr>
        <p:spPr>
          <a:xfrm>
            <a:off x="838200" y="2206487"/>
            <a:ext cx="10515600" cy="3970476"/>
          </a:xfrm>
        </p:spPr>
        <p:txBody>
          <a:bodyPr>
            <a:normAutofit/>
          </a:bodyPr>
          <a:lstStyle>
            <a:lvl1pPr>
              <a:defRPr sz="3600"/>
            </a:lvl1pPr>
            <a:lvl2pPr>
              <a:defRPr sz="3200"/>
            </a:lvl2pPr>
            <a:lvl3pPr>
              <a:defRPr sz="28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D3D668-2187-49D6-94E7-BD02742AF39F}"/>
              </a:ext>
            </a:extLst>
          </p:cNvPr>
          <p:cNvSpPr>
            <a:spLocks noGrp="1"/>
          </p:cNvSpPr>
          <p:nvPr>
            <p:ph type="dt" sz="half" idx="10"/>
          </p:nvPr>
        </p:nvSpPr>
        <p:spPr/>
        <p:txBody>
          <a:bodyPr/>
          <a:lstStyle>
            <a:lvl1pPr>
              <a:defRPr>
                <a:solidFill>
                  <a:srgbClr val="50B398"/>
                </a:solidFill>
              </a:defRPr>
            </a:lvl1pPr>
          </a:lstStyle>
          <a:p>
            <a:fld id="{18D9E8F6-4D81-4B3A-BC45-BBA4A1C9BD0F}" type="datetimeFigureOut">
              <a:rPr lang="en-US" smtClean="0"/>
              <a:pPr/>
              <a:t>1/26/2020</a:t>
            </a:fld>
            <a:endParaRPr lang="en-US"/>
          </a:p>
        </p:txBody>
      </p:sp>
      <p:sp>
        <p:nvSpPr>
          <p:cNvPr id="5" name="Footer Placeholder 4">
            <a:extLst>
              <a:ext uri="{FF2B5EF4-FFF2-40B4-BE49-F238E27FC236}">
                <a16:creationId xmlns:a16="http://schemas.microsoft.com/office/drawing/2014/main" id="{1CCF5D45-ED52-47C3-9243-A1D3EB520698}"/>
              </a:ext>
            </a:extLst>
          </p:cNvPr>
          <p:cNvSpPr>
            <a:spLocks noGrp="1"/>
          </p:cNvSpPr>
          <p:nvPr>
            <p:ph type="ftr" sz="quarter" idx="11"/>
          </p:nvPr>
        </p:nvSpPr>
        <p:spPr/>
        <p:txBody>
          <a:bodyPr/>
          <a:lstStyle>
            <a:lvl1pPr>
              <a:defRPr>
                <a:solidFill>
                  <a:srgbClr val="50B398"/>
                </a:solidFill>
              </a:defRPr>
            </a:lvl1pPr>
          </a:lstStyle>
          <a:p>
            <a:endParaRPr lang="en-US"/>
          </a:p>
        </p:txBody>
      </p:sp>
      <p:sp>
        <p:nvSpPr>
          <p:cNvPr id="6" name="Slide Number Placeholder 5">
            <a:extLst>
              <a:ext uri="{FF2B5EF4-FFF2-40B4-BE49-F238E27FC236}">
                <a16:creationId xmlns:a16="http://schemas.microsoft.com/office/drawing/2014/main" id="{958AC4EA-A078-49A4-87BA-F66FC7D15151}"/>
              </a:ext>
            </a:extLst>
          </p:cNvPr>
          <p:cNvSpPr>
            <a:spLocks noGrp="1"/>
          </p:cNvSpPr>
          <p:nvPr>
            <p:ph type="sldNum" sz="quarter" idx="12"/>
          </p:nvPr>
        </p:nvSpPr>
        <p:spPr/>
        <p:txBody>
          <a:bodyPr/>
          <a:lstStyle>
            <a:lvl1pPr>
              <a:defRPr>
                <a:solidFill>
                  <a:srgbClr val="50B398"/>
                </a:solidFill>
              </a:defRPr>
            </a:lvl1pPr>
          </a:lstStyle>
          <a:p>
            <a:fld id="{E505F7C3-4860-4DB0-A451-57EE24F2F70B}" type="slidenum">
              <a:rPr lang="en-US" smtClean="0"/>
              <a:pPr/>
              <a:t>‹#›</a:t>
            </a:fld>
            <a:endParaRPr lang="en-US"/>
          </a:p>
        </p:txBody>
      </p:sp>
      <p:sp>
        <p:nvSpPr>
          <p:cNvPr id="14" name="Freeform: Shape 13">
            <a:extLst>
              <a:ext uri="{FF2B5EF4-FFF2-40B4-BE49-F238E27FC236}">
                <a16:creationId xmlns:a16="http://schemas.microsoft.com/office/drawing/2014/main" id="{6CA7D016-7F3E-42AE-8E88-2831840D063A}"/>
              </a:ext>
            </a:extLst>
          </p:cNvPr>
          <p:cNvSpPr/>
          <p:nvPr userDrawn="1"/>
        </p:nvSpPr>
        <p:spPr>
          <a:xfrm>
            <a:off x="45126" y="-241"/>
            <a:ext cx="12146874" cy="1796838"/>
          </a:xfrm>
          <a:custGeom>
            <a:avLst/>
            <a:gdLst>
              <a:gd name="connsiteX0" fmla="*/ 0 w 12146874"/>
              <a:gd name="connsiteY0" fmla="*/ 0 h 1796838"/>
              <a:gd name="connsiteX1" fmla="*/ 12146874 w 12146874"/>
              <a:gd name="connsiteY1" fmla="*/ 0 h 1796838"/>
              <a:gd name="connsiteX2" fmla="*/ 12146874 w 12146874"/>
              <a:gd name="connsiteY2" fmla="*/ 1649741 h 1796838"/>
              <a:gd name="connsiteX3" fmla="*/ 11831094 w 12146874"/>
              <a:gd name="connsiteY3" fmla="*/ 1685569 h 1796838"/>
              <a:gd name="connsiteX4" fmla="*/ 9339861 w 12146874"/>
              <a:gd name="connsiteY4" fmla="*/ 1796838 h 1796838"/>
              <a:gd name="connsiteX5" fmla="*/ 387845 w 12146874"/>
              <a:gd name="connsiteY5" fmla="*/ 170064 h 179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46874" h="1796838">
                <a:moveTo>
                  <a:pt x="0" y="0"/>
                </a:moveTo>
                <a:lnTo>
                  <a:pt x="12146874" y="0"/>
                </a:lnTo>
                <a:lnTo>
                  <a:pt x="12146874" y="1649741"/>
                </a:lnTo>
                <a:lnTo>
                  <a:pt x="11831094" y="1685569"/>
                </a:lnTo>
                <a:cubicBezTo>
                  <a:pt x="11022500" y="1758683"/>
                  <a:pt x="10189983" y="1796838"/>
                  <a:pt x="9339861" y="1796838"/>
                </a:cubicBezTo>
                <a:cubicBezTo>
                  <a:pt x="5939378" y="1796838"/>
                  <a:pt x="2820568" y="1186345"/>
                  <a:pt x="387845" y="170064"/>
                </a:cubicBezTo>
                <a:close/>
              </a:path>
            </a:pathLst>
          </a:custGeom>
          <a:solidFill>
            <a:srgbClr val="EB23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BD38FA49-F54C-46BB-8304-6FA01A5FB09B}"/>
              </a:ext>
            </a:extLst>
          </p:cNvPr>
          <p:cNvSpPr/>
          <p:nvPr userDrawn="1"/>
        </p:nvSpPr>
        <p:spPr>
          <a:xfrm>
            <a:off x="3" y="60425"/>
            <a:ext cx="4395933" cy="1439984"/>
          </a:xfrm>
          <a:custGeom>
            <a:avLst/>
            <a:gdLst>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8" fmla="*/ 0 w 1467716"/>
              <a:gd name="connsiteY8" fmla="*/ 0 h 943303"/>
              <a:gd name="connsiteX0" fmla="*/ 0 w 1468512"/>
              <a:gd name="connsiteY0" fmla="*/ 0 h 943303"/>
              <a:gd name="connsiteX1" fmla="*/ 167092 w 1468512"/>
              <a:gd name="connsiteY1" fmla="*/ 151863 h 943303"/>
              <a:gd name="connsiteX2" fmla="*/ 1402948 w 1468512"/>
              <a:gd name="connsiteY2" fmla="*/ 860884 h 943303"/>
              <a:gd name="connsiteX3" fmla="*/ 1468512 w 1468512"/>
              <a:gd name="connsiteY3" fmla="*/ 884359 h 943303"/>
              <a:gd name="connsiteX4" fmla="*/ 1426853 w 1468512"/>
              <a:gd name="connsiteY4" fmla="*/ 890097 h 943303"/>
              <a:gd name="connsiteX5" fmla="*/ 723619 w 1468512"/>
              <a:gd name="connsiteY5" fmla="*/ 943303 h 943303"/>
              <a:gd name="connsiteX6" fmla="*/ 20386 w 1468512"/>
              <a:gd name="connsiteY6" fmla="*/ 890097 h 943303"/>
              <a:gd name="connsiteX7" fmla="*/ 0 w 1468512"/>
              <a:gd name="connsiteY7" fmla="*/ 886456 h 943303"/>
              <a:gd name="connsiteX8" fmla="*/ 0 w 1468512"/>
              <a:gd name="connsiteY8" fmla="*/ 0 h 94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8512" h="943303">
                <a:moveTo>
                  <a:pt x="0" y="0"/>
                </a:moveTo>
                <a:lnTo>
                  <a:pt x="167092" y="151863"/>
                </a:lnTo>
                <a:cubicBezTo>
                  <a:pt x="532570" y="453482"/>
                  <a:pt x="949585" y="694885"/>
                  <a:pt x="1402948" y="860884"/>
                </a:cubicBezTo>
                <a:lnTo>
                  <a:pt x="1468512" y="884359"/>
                </a:lnTo>
                <a:lnTo>
                  <a:pt x="1426853" y="890097"/>
                </a:lnTo>
                <a:cubicBezTo>
                  <a:pt x="1197556" y="925132"/>
                  <a:pt x="962710" y="943303"/>
                  <a:pt x="723619" y="943303"/>
                </a:cubicBezTo>
                <a:cubicBezTo>
                  <a:pt x="484529" y="943303"/>
                  <a:pt x="249683" y="925132"/>
                  <a:pt x="20386" y="890097"/>
                </a:cubicBezTo>
                <a:lnTo>
                  <a:pt x="0" y="886456"/>
                </a:lnTo>
                <a:lnTo>
                  <a:pt x="0" y="0"/>
                </a:lnTo>
                <a:close/>
              </a:path>
            </a:pathLst>
          </a:custGeom>
          <a:solidFill>
            <a:srgbClr val="FEB7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43A9CD-3B45-484B-BD1B-18EDBCB5864C}"/>
              </a:ext>
            </a:extLst>
          </p:cNvPr>
          <p:cNvSpPr>
            <a:spLocks noGrp="1"/>
          </p:cNvSpPr>
          <p:nvPr>
            <p:ph type="title"/>
          </p:nvPr>
        </p:nvSpPr>
        <p:spPr>
          <a:xfrm>
            <a:off x="838200" y="15958"/>
            <a:ext cx="11353800" cy="1325563"/>
          </a:xfrm>
        </p:spPr>
        <p:txBody>
          <a:bodyPr rIns="365760" anchor="ctr"/>
          <a:lstStyle>
            <a:lvl1pPr algn="r">
              <a:defRPr b="1">
                <a:solidFill>
                  <a:schemeClr val="bg1"/>
                </a:solidFill>
              </a:defRPr>
            </a:lvl1pPr>
          </a:lstStyle>
          <a:p>
            <a:r>
              <a:rPr lang="en-US"/>
              <a:t>Click to edit Master title style</a:t>
            </a:r>
          </a:p>
        </p:txBody>
      </p:sp>
      <p:sp>
        <p:nvSpPr>
          <p:cNvPr id="15" name="Subtitle 2">
            <a:extLst>
              <a:ext uri="{FF2B5EF4-FFF2-40B4-BE49-F238E27FC236}">
                <a16:creationId xmlns:a16="http://schemas.microsoft.com/office/drawing/2014/main" id="{60333142-6414-40B5-BB7E-DF934194E3E4}"/>
              </a:ext>
            </a:extLst>
          </p:cNvPr>
          <p:cNvSpPr>
            <a:spLocks noGrp="1"/>
          </p:cNvSpPr>
          <p:nvPr>
            <p:ph type="subTitle" idx="13"/>
          </p:nvPr>
        </p:nvSpPr>
        <p:spPr>
          <a:xfrm>
            <a:off x="3047997" y="1018598"/>
            <a:ext cx="9144000" cy="714499"/>
          </a:xfrm>
        </p:spPr>
        <p:txBody>
          <a:bodyPr rIns="365760"/>
          <a:lstStyle>
            <a:lvl1pPr marL="0" indent="0" algn="r">
              <a:buNone/>
              <a:defRPr sz="240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90101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87E7E4-22B8-4563-90A9-82C2F2EE3D9B}"/>
              </a:ext>
            </a:extLst>
          </p:cNvPr>
          <p:cNvSpPr>
            <a:spLocks noGrp="1"/>
          </p:cNvSpPr>
          <p:nvPr>
            <p:ph idx="1"/>
          </p:nvPr>
        </p:nvSpPr>
        <p:spPr>
          <a:xfrm>
            <a:off x="838200" y="2206487"/>
            <a:ext cx="10515600" cy="3970476"/>
          </a:xfrm>
        </p:spPr>
        <p:txBody>
          <a:bodyPr>
            <a:normAutofit/>
          </a:bodyPr>
          <a:lstStyle>
            <a:lvl1pPr>
              <a:defRPr sz="3600"/>
            </a:lvl1pPr>
            <a:lvl2pPr>
              <a:defRPr sz="3200"/>
            </a:lvl2pPr>
            <a:lvl3pPr>
              <a:defRPr sz="28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D3D668-2187-49D6-94E7-BD02742AF39F}"/>
              </a:ext>
            </a:extLst>
          </p:cNvPr>
          <p:cNvSpPr>
            <a:spLocks noGrp="1"/>
          </p:cNvSpPr>
          <p:nvPr>
            <p:ph type="dt" sz="half" idx="10"/>
          </p:nvPr>
        </p:nvSpPr>
        <p:spPr/>
        <p:txBody>
          <a:bodyPr/>
          <a:lstStyle>
            <a:lvl1pPr>
              <a:defRPr>
                <a:solidFill>
                  <a:srgbClr val="FEB723"/>
                </a:solidFill>
              </a:defRPr>
            </a:lvl1pPr>
          </a:lstStyle>
          <a:p>
            <a:fld id="{18D9E8F6-4D81-4B3A-BC45-BBA4A1C9BD0F}" type="datetimeFigureOut">
              <a:rPr lang="en-US" smtClean="0"/>
              <a:pPr/>
              <a:t>1/26/2020</a:t>
            </a:fld>
            <a:endParaRPr lang="en-US"/>
          </a:p>
        </p:txBody>
      </p:sp>
      <p:sp>
        <p:nvSpPr>
          <p:cNvPr id="5" name="Footer Placeholder 4">
            <a:extLst>
              <a:ext uri="{FF2B5EF4-FFF2-40B4-BE49-F238E27FC236}">
                <a16:creationId xmlns:a16="http://schemas.microsoft.com/office/drawing/2014/main" id="{1CCF5D45-ED52-47C3-9243-A1D3EB520698}"/>
              </a:ext>
            </a:extLst>
          </p:cNvPr>
          <p:cNvSpPr>
            <a:spLocks noGrp="1"/>
          </p:cNvSpPr>
          <p:nvPr>
            <p:ph type="ftr" sz="quarter" idx="11"/>
          </p:nvPr>
        </p:nvSpPr>
        <p:spPr/>
        <p:txBody>
          <a:bodyPr/>
          <a:lstStyle>
            <a:lvl1pPr>
              <a:defRPr>
                <a:solidFill>
                  <a:srgbClr val="FEB723"/>
                </a:solidFill>
              </a:defRPr>
            </a:lvl1pPr>
          </a:lstStyle>
          <a:p>
            <a:endParaRPr lang="en-US"/>
          </a:p>
        </p:txBody>
      </p:sp>
      <p:sp>
        <p:nvSpPr>
          <p:cNvPr id="6" name="Slide Number Placeholder 5">
            <a:extLst>
              <a:ext uri="{FF2B5EF4-FFF2-40B4-BE49-F238E27FC236}">
                <a16:creationId xmlns:a16="http://schemas.microsoft.com/office/drawing/2014/main" id="{958AC4EA-A078-49A4-87BA-F66FC7D15151}"/>
              </a:ext>
            </a:extLst>
          </p:cNvPr>
          <p:cNvSpPr>
            <a:spLocks noGrp="1"/>
          </p:cNvSpPr>
          <p:nvPr>
            <p:ph type="sldNum" sz="quarter" idx="12"/>
          </p:nvPr>
        </p:nvSpPr>
        <p:spPr/>
        <p:txBody>
          <a:bodyPr/>
          <a:lstStyle>
            <a:lvl1pPr>
              <a:defRPr>
                <a:solidFill>
                  <a:srgbClr val="FEB723"/>
                </a:solidFill>
              </a:defRPr>
            </a:lvl1pPr>
          </a:lstStyle>
          <a:p>
            <a:fld id="{E505F7C3-4860-4DB0-A451-57EE24F2F70B}" type="slidenum">
              <a:rPr lang="en-US" smtClean="0"/>
              <a:pPr/>
              <a:t>‹#›</a:t>
            </a:fld>
            <a:endParaRPr lang="en-US"/>
          </a:p>
        </p:txBody>
      </p:sp>
      <p:sp>
        <p:nvSpPr>
          <p:cNvPr id="14" name="Freeform: Shape 13">
            <a:extLst>
              <a:ext uri="{FF2B5EF4-FFF2-40B4-BE49-F238E27FC236}">
                <a16:creationId xmlns:a16="http://schemas.microsoft.com/office/drawing/2014/main" id="{6CA7D016-7F3E-42AE-8E88-2831840D063A}"/>
              </a:ext>
            </a:extLst>
          </p:cNvPr>
          <p:cNvSpPr/>
          <p:nvPr userDrawn="1"/>
        </p:nvSpPr>
        <p:spPr>
          <a:xfrm>
            <a:off x="45126" y="-241"/>
            <a:ext cx="12146874" cy="1796838"/>
          </a:xfrm>
          <a:custGeom>
            <a:avLst/>
            <a:gdLst>
              <a:gd name="connsiteX0" fmla="*/ 0 w 12146874"/>
              <a:gd name="connsiteY0" fmla="*/ 0 h 1796838"/>
              <a:gd name="connsiteX1" fmla="*/ 12146874 w 12146874"/>
              <a:gd name="connsiteY1" fmla="*/ 0 h 1796838"/>
              <a:gd name="connsiteX2" fmla="*/ 12146874 w 12146874"/>
              <a:gd name="connsiteY2" fmla="*/ 1649741 h 1796838"/>
              <a:gd name="connsiteX3" fmla="*/ 11831094 w 12146874"/>
              <a:gd name="connsiteY3" fmla="*/ 1685569 h 1796838"/>
              <a:gd name="connsiteX4" fmla="*/ 9339861 w 12146874"/>
              <a:gd name="connsiteY4" fmla="*/ 1796838 h 1796838"/>
              <a:gd name="connsiteX5" fmla="*/ 387845 w 12146874"/>
              <a:gd name="connsiteY5" fmla="*/ 170064 h 179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46874" h="1796838">
                <a:moveTo>
                  <a:pt x="0" y="0"/>
                </a:moveTo>
                <a:lnTo>
                  <a:pt x="12146874" y="0"/>
                </a:lnTo>
                <a:lnTo>
                  <a:pt x="12146874" y="1649741"/>
                </a:lnTo>
                <a:lnTo>
                  <a:pt x="11831094" y="1685569"/>
                </a:lnTo>
                <a:cubicBezTo>
                  <a:pt x="11022500" y="1758683"/>
                  <a:pt x="10189983" y="1796838"/>
                  <a:pt x="9339861" y="1796838"/>
                </a:cubicBezTo>
                <a:cubicBezTo>
                  <a:pt x="5939378" y="1796838"/>
                  <a:pt x="2820568" y="1186345"/>
                  <a:pt x="387845" y="170064"/>
                </a:cubicBezTo>
                <a:close/>
              </a:path>
            </a:pathLst>
          </a:custGeom>
          <a:solidFill>
            <a:srgbClr val="EB23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BD38FA49-F54C-46BB-8304-6FA01A5FB09B}"/>
              </a:ext>
            </a:extLst>
          </p:cNvPr>
          <p:cNvSpPr/>
          <p:nvPr userDrawn="1"/>
        </p:nvSpPr>
        <p:spPr>
          <a:xfrm>
            <a:off x="3" y="60425"/>
            <a:ext cx="4395933" cy="1439984"/>
          </a:xfrm>
          <a:custGeom>
            <a:avLst/>
            <a:gdLst>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8" fmla="*/ 0 w 1467716"/>
              <a:gd name="connsiteY8" fmla="*/ 0 h 943303"/>
              <a:gd name="connsiteX0" fmla="*/ 0 w 1468512"/>
              <a:gd name="connsiteY0" fmla="*/ 0 h 943303"/>
              <a:gd name="connsiteX1" fmla="*/ 167092 w 1468512"/>
              <a:gd name="connsiteY1" fmla="*/ 151863 h 943303"/>
              <a:gd name="connsiteX2" fmla="*/ 1402948 w 1468512"/>
              <a:gd name="connsiteY2" fmla="*/ 860884 h 943303"/>
              <a:gd name="connsiteX3" fmla="*/ 1468512 w 1468512"/>
              <a:gd name="connsiteY3" fmla="*/ 884359 h 943303"/>
              <a:gd name="connsiteX4" fmla="*/ 1426853 w 1468512"/>
              <a:gd name="connsiteY4" fmla="*/ 890097 h 943303"/>
              <a:gd name="connsiteX5" fmla="*/ 723619 w 1468512"/>
              <a:gd name="connsiteY5" fmla="*/ 943303 h 943303"/>
              <a:gd name="connsiteX6" fmla="*/ 20386 w 1468512"/>
              <a:gd name="connsiteY6" fmla="*/ 890097 h 943303"/>
              <a:gd name="connsiteX7" fmla="*/ 0 w 1468512"/>
              <a:gd name="connsiteY7" fmla="*/ 886456 h 943303"/>
              <a:gd name="connsiteX8" fmla="*/ 0 w 1468512"/>
              <a:gd name="connsiteY8" fmla="*/ 0 h 94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8512" h="943303">
                <a:moveTo>
                  <a:pt x="0" y="0"/>
                </a:moveTo>
                <a:lnTo>
                  <a:pt x="167092" y="151863"/>
                </a:lnTo>
                <a:cubicBezTo>
                  <a:pt x="532570" y="453482"/>
                  <a:pt x="949585" y="694885"/>
                  <a:pt x="1402948" y="860884"/>
                </a:cubicBezTo>
                <a:lnTo>
                  <a:pt x="1468512" y="884359"/>
                </a:lnTo>
                <a:lnTo>
                  <a:pt x="1426853" y="890097"/>
                </a:lnTo>
                <a:cubicBezTo>
                  <a:pt x="1197556" y="925132"/>
                  <a:pt x="962710" y="943303"/>
                  <a:pt x="723619" y="943303"/>
                </a:cubicBezTo>
                <a:cubicBezTo>
                  <a:pt x="484529" y="943303"/>
                  <a:pt x="249683" y="925132"/>
                  <a:pt x="20386" y="890097"/>
                </a:cubicBezTo>
                <a:lnTo>
                  <a:pt x="0" y="886456"/>
                </a:lnTo>
                <a:lnTo>
                  <a:pt x="0" y="0"/>
                </a:lnTo>
                <a:close/>
              </a:path>
            </a:pathLst>
          </a:custGeom>
          <a:solidFill>
            <a:srgbClr val="50B39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p>
        </p:txBody>
      </p:sp>
      <p:sp>
        <p:nvSpPr>
          <p:cNvPr id="2" name="Title 1">
            <a:extLst>
              <a:ext uri="{FF2B5EF4-FFF2-40B4-BE49-F238E27FC236}">
                <a16:creationId xmlns:a16="http://schemas.microsoft.com/office/drawing/2014/main" id="{BC43A9CD-3B45-484B-BD1B-18EDBCB5864C}"/>
              </a:ext>
            </a:extLst>
          </p:cNvPr>
          <p:cNvSpPr>
            <a:spLocks noGrp="1"/>
          </p:cNvSpPr>
          <p:nvPr>
            <p:ph type="title"/>
          </p:nvPr>
        </p:nvSpPr>
        <p:spPr>
          <a:xfrm>
            <a:off x="838200" y="15958"/>
            <a:ext cx="11353800" cy="1325563"/>
          </a:xfrm>
        </p:spPr>
        <p:txBody>
          <a:bodyPr rIns="365760" anchor="ctr"/>
          <a:lstStyle>
            <a:lvl1pPr algn="r">
              <a:defRPr b="1">
                <a:solidFill>
                  <a:schemeClr val="bg1"/>
                </a:solidFill>
              </a:defRPr>
            </a:lvl1pPr>
          </a:lstStyle>
          <a:p>
            <a:r>
              <a:rPr lang="en-US"/>
              <a:t>Click to edit Master title style</a:t>
            </a:r>
          </a:p>
        </p:txBody>
      </p:sp>
      <p:sp>
        <p:nvSpPr>
          <p:cNvPr id="15" name="Subtitle 2">
            <a:extLst>
              <a:ext uri="{FF2B5EF4-FFF2-40B4-BE49-F238E27FC236}">
                <a16:creationId xmlns:a16="http://schemas.microsoft.com/office/drawing/2014/main" id="{60333142-6414-40B5-BB7E-DF934194E3E4}"/>
              </a:ext>
            </a:extLst>
          </p:cNvPr>
          <p:cNvSpPr>
            <a:spLocks noGrp="1"/>
          </p:cNvSpPr>
          <p:nvPr>
            <p:ph type="subTitle" idx="13"/>
          </p:nvPr>
        </p:nvSpPr>
        <p:spPr>
          <a:xfrm>
            <a:off x="3047997" y="1018598"/>
            <a:ext cx="9144000" cy="714499"/>
          </a:xfrm>
        </p:spPr>
        <p:txBody>
          <a:bodyPr rIns="365760"/>
          <a:lstStyle>
            <a:lvl1pPr marL="0" indent="0" algn="r">
              <a:buNone/>
              <a:defRPr sz="240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231162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87E7E4-22B8-4563-90A9-82C2F2EE3D9B}"/>
              </a:ext>
            </a:extLst>
          </p:cNvPr>
          <p:cNvSpPr>
            <a:spLocks noGrp="1"/>
          </p:cNvSpPr>
          <p:nvPr>
            <p:ph idx="1"/>
          </p:nvPr>
        </p:nvSpPr>
        <p:spPr>
          <a:xfrm>
            <a:off x="838200" y="2206487"/>
            <a:ext cx="10515600" cy="3970476"/>
          </a:xfrm>
        </p:spPr>
        <p:txBody>
          <a:bodyPr>
            <a:normAutofit/>
          </a:bodyPr>
          <a:lstStyle>
            <a:lvl1pPr>
              <a:defRPr sz="3600"/>
            </a:lvl1pPr>
            <a:lvl2pPr>
              <a:defRPr sz="3200"/>
            </a:lvl2pPr>
            <a:lvl3pPr>
              <a:defRPr sz="2800"/>
            </a:lvl3pPr>
            <a:lvl4pPr>
              <a:defRPr sz="2400"/>
            </a:lvl4pPr>
            <a:lvl5pPr>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D3D668-2187-49D6-94E7-BD02742AF39F}"/>
              </a:ext>
            </a:extLst>
          </p:cNvPr>
          <p:cNvSpPr>
            <a:spLocks noGrp="1"/>
          </p:cNvSpPr>
          <p:nvPr>
            <p:ph type="dt" sz="half" idx="10"/>
          </p:nvPr>
        </p:nvSpPr>
        <p:spPr/>
        <p:txBody>
          <a:bodyPr/>
          <a:lstStyle>
            <a:lvl1pPr>
              <a:defRPr>
                <a:solidFill>
                  <a:srgbClr val="EB2341"/>
                </a:solidFill>
              </a:defRPr>
            </a:lvl1pPr>
          </a:lstStyle>
          <a:p>
            <a:fld id="{18D9E8F6-4D81-4B3A-BC45-BBA4A1C9BD0F}" type="datetimeFigureOut">
              <a:rPr lang="en-US" smtClean="0"/>
              <a:pPr/>
              <a:t>1/26/2020</a:t>
            </a:fld>
            <a:endParaRPr lang="en-US"/>
          </a:p>
        </p:txBody>
      </p:sp>
      <p:sp>
        <p:nvSpPr>
          <p:cNvPr id="5" name="Footer Placeholder 4">
            <a:extLst>
              <a:ext uri="{FF2B5EF4-FFF2-40B4-BE49-F238E27FC236}">
                <a16:creationId xmlns:a16="http://schemas.microsoft.com/office/drawing/2014/main" id="{1CCF5D45-ED52-47C3-9243-A1D3EB520698}"/>
              </a:ext>
            </a:extLst>
          </p:cNvPr>
          <p:cNvSpPr>
            <a:spLocks noGrp="1"/>
          </p:cNvSpPr>
          <p:nvPr>
            <p:ph type="ftr" sz="quarter" idx="11"/>
          </p:nvPr>
        </p:nvSpPr>
        <p:spPr/>
        <p:txBody>
          <a:bodyPr/>
          <a:lstStyle>
            <a:lvl1pPr>
              <a:defRPr>
                <a:solidFill>
                  <a:srgbClr val="EB2341"/>
                </a:solidFill>
              </a:defRPr>
            </a:lvl1pPr>
          </a:lstStyle>
          <a:p>
            <a:endParaRPr lang="en-US"/>
          </a:p>
        </p:txBody>
      </p:sp>
      <p:sp>
        <p:nvSpPr>
          <p:cNvPr id="6" name="Slide Number Placeholder 5">
            <a:extLst>
              <a:ext uri="{FF2B5EF4-FFF2-40B4-BE49-F238E27FC236}">
                <a16:creationId xmlns:a16="http://schemas.microsoft.com/office/drawing/2014/main" id="{958AC4EA-A078-49A4-87BA-F66FC7D15151}"/>
              </a:ext>
            </a:extLst>
          </p:cNvPr>
          <p:cNvSpPr>
            <a:spLocks noGrp="1"/>
          </p:cNvSpPr>
          <p:nvPr>
            <p:ph type="sldNum" sz="quarter" idx="12"/>
          </p:nvPr>
        </p:nvSpPr>
        <p:spPr/>
        <p:txBody>
          <a:bodyPr/>
          <a:lstStyle>
            <a:lvl1pPr>
              <a:defRPr>
                <a:solidFill>
                  <a:srgbClr val="EB2341"/>
                </a:solidFill>
              </a:defRPr>
            </a:lvl1pPr>
          </a:lstStyle>
          <a:p>
            <a:fld id="{E505F7C3-4860-4DB0-A451-57EE24F2F70B}" type="slidenum">
              <a:rPr lang="en-US" smtClean="0"/>
              <a:pPr/>
              <a:t>‹#›</a:t>
            </a:fld>
            <a:endParaRPr lang="en-US"/>
          </a:p>
        </p:txBody>
      </p:sp>
      <p:sp>
        <p:nvSpPr>
          <p:cNvPr id="14" name="Freeform: Shape 13">
            <a:extLst>
              <a:ext uri="{FF2B5EF4-FFF2-40B4-BE49-F238E27FC236}">
                <a16:creationId xmlns:a16="http://schemas.microsoft.com/office/drawing/2014/main" id="{6CA7D016-7F3E-42AE-8E88-2831840D063A}"/>
              </a:ext>
            </a:extLst>
          </p:cNvPr>
          <p:cNvSpPr/>
          <p:nvPr userDrawn="1"/>
        </p:nvSpPr>
        <p:spPr>
          <a:xfrm>
            <a:off x="45126" y="-241"/>
            <a:ext cx="12146874" cy="1796838"/>
          </a:xfrm>
          <a:custGeom>
            <a:avLst/>
            <a:gdLst>
              <a:gd name="connsiteX0" fmla="*/ 0 w 12146874"/>
              <a:gd name="connsiteY0" fmla="*/ 0 h 1796838"/>
              <a:gd name="connsiteX1" fmla="*/ 12146874 w 12146874"/>
              <a:gd name="connsiteY1" fmla="*/ 0 h 1796838"/>
              <a:gd name="connsiteX2" fmla="*/ 12146874 w 12146874"/>
              <a:gd name="connsiteY2" fmla="*/ 1649741 h 1796838"/>
              <a:gd name="connsiteX3" fmla="*/ 11831094 w 12146874"/>
              <a:gd name="connsiteY3" fmla="*/ 1685569 h 1796838"/>
              <a:gd name="connsiteX4" fmla="*/ 9339861 w 12146874"/>
              <a:gd name="connsiteY4" fmla="*/ 1796838 h 1796838"/>
              <a:gd name="connsiteX5" fmla="*/ 387845 w 12146874"/>
              <a:gd name="connsiteY5" fmla="*/ 170064 h 1796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46874" h="1796838">
                <a:moveTo>
                  <a:pt x="0" y="0"/>
                </a:moveTo>
                <a:lnTo>
                  <a:pt x="12146874" y="0"/>
                </a:lnTo>
                <a:lnTo>
                  <a:pt x="12146874" y="1649741"/>
                </a:lnTo>
                <a:lnTo>
                  <a:pt x="11831094" y="1685569"/>
                </a:lnTo>
                <a:cubicBezTo>
                  <a:pt x="11022500" y="1758683"/>
                  <a:pt x="10189983" y="1796838"/>
                  <a:pt x="9339861" y="1796838"/>
                </a:cubicBezTo>
                <a:cubicBezTo>
                  <a:pt x="5939378" y="1796838"/>
                  <a:pt x="2820568" y="1186345"/>
                  <a:pt x="387845" y="170064"/>
                </a:cubicBezTo>
                <a:close/>
              </a:path>
            </a:pathLst>
          </a:custGeom>
          <a:solidFill>
            <a:srgbClr val="EB23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Shape 8">
            <a:extLst>
              <a:ext uri="{FF2B5EF4-FFF2-40B4-BE49-F238E27FC236}">
                <a16:creationId xmlns:a16="http://schemas.microsoft.com/office/drawing/2014/main" id="{BD38FA49-F54C-46BB-8304-6FA01A5FB09B}"/>
              </a:ext>
            </a:extLst>
          </p:cNvPr>
          <p:cNvSpPr/>
          <p:nvPr userDrawn="1"/>
        </p:nvSpPr>
        <p:spPr>
          <a:xfrm>
            <a:off x="3" y="60425"/>
            <a:ext cx="4395933" cy="1439984"/>
          </a:xfrm>
          <a:custGeom>
            <a:avLst/>
            <a:gdLst>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8" fmla="*/ 0 w 1467716"/>
              <a:gd name="connsiteY8" fmla="*/ 0 h 943303"/>
              <a:gd name="connsiteX0" fmla="*/ 0 w 1468512"/>
              <a:gd name="connsiteY0" fmla="*/ 0 h 943303"/>
              <a:gd name="connsiteX1" fmla="*/ 167092 w 1468512"/>
              <a:gd name="connsiteY1" fmla="*/ 151863 h 943303"/>
              <a:gd name="connsiteX2" fmla="*/ 1402948 w 1468512"/>
              <a:gd name="connsiteY2" fmla="*/ 860884 h 943303"/>
              <a:gd name="connsiteX3" fmla="*/ 1468512 w 1468512"/>
              <a:gd name="connsiteY3" fmla="*/ 884359 h 943303"/>
              <a:gd name="connsiteX4" fmla="*/ 1426853 w 1468512"/>
              <a:gd name="connsiteY4" fmla="*/ 890097 h 943303"/>
              <a:gd name="connsiteX5" fmla="*/ 723619 w 1468512"/>
              <a:gd name="connsiteY5" fmla="*/ 943303 h 943303"/>
              <a:gd name="connsiteX6" fmla="*/ 20386 w 1468512"/>
              <a:gd name="connsiteY6" fmla="*/ 890097 h 943303"/>
              <a:gd name="connsiteX7" fmla="*/ 0 w 1468512"/>
              <a:gd name="connsiteY7" fmla="*/ 886456 h 943303"/>
              <a:gd name="connsiteX8" fmla="*/ 0 w 1468512"/>
              <a:gd name="connsiteY8" fmla="*/ 0 h 94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8512" h="943303">
                <a:moveTo>
                  <a:pt x="0" y="0"/>
                </a:moveTo>
                <a:lnTo>
                  <a:pt x="167092" y="151863"/>
                </a:lnTo>
                <a:cubicBezTo>
                  <a:pt x="532570" y="453482"/>
                  <a:pt x="949585" y="694885"/>
                  <a:pt x="1402948" y="860884"/>
                </a:cubicBezTo>
                <a:lnTo>
                  <a:pt x="1468512" y="884359"/>
                </a:lnTo>
                <a:lnTo>
                  <a:pt x="1426853" y="890097"/>
                </a:lnTo>
                <a:cubicBezTo>
                  <a:pt x="1197556" y="925132"/>
                  <a:pt x="962710" y="943303"/>
                  <a:pt x="723619" y="943303"/>
                </a:cubicBezTo>
                <a:cubicBezTo>
                  <a:pt x="484529" y="943303"/>
                  <a:pt x="249683" y="925132"/>
                  <a:pt x="20386" y="890097"/>
                </a:cubicBezTo>
                <a:lnTo>
                  <a:pt x="0" y="886456"/>
                </a:lnTo>
                <a:lnTo>
                  <a:pt x="0" y="0"/>
                </a:lnTo>
                <a:close/>
              </a:path>
            </a:pathLst>
          </a:cu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endParaRPr lang="en-US"/>
          </a:p>
        </p:txBody>
      </p:sp>
      <p:sp>
        <p:nvSpPr>
          <p:cNvPr id="2" name="Title 1">
            <a:extLst>
              <a:ext uri="{FF2B5EF4-FFF2-40B4-BE49-F238E27FC236}">
                <a16:creationId xmlns:a16="http://schemas.microsoft.com/office/drawing/2014/main" id="{BC43A9CD-3B45-484B-BD1B-18EDBCB5864C}"/>
              </a:ext>
            </a:extLst>
          </p:cNvPr>
          <p:cNvSpPr>
            <a:spLocks noGrp="1"/>
          </p:cNvSpPr>
          <p:nvPr>
            <p:ph type="title"/>
          </p:nvPr>
        </p:nvSpPr>
        <p:spPr>
          <a:xfrm>
            <a:off x="838200" y="15958"/>
            <a:ext cx="11353800" cy="1325563"/>
          </a:xfrm>
        </p:spPr>
        <p:txBody>
          <a:bodyPr rIns="365760" anchor="ctr"/>
          <a:lstStyle>
            <a:lvl1pPr algn="r">
              <a:defRPr b="1">
                <a:solidFill>
                  <a:schemeClr val="bg1"/>
                </a:solidFill>
              </a:defRPr>
            </a:lvl1pPr>
          </a:lstStyle>
          <a:p>
            <a:r>
              <a:rPr lang="en-US"/>
              <a:t>Click to edit Master title style</a:t>
            </a:r>
          </a:p>
        </p:txBody>
      </p:sp>
      <p:sp>
        <p:nvSpPr>
          <p:cNvPr id="15" name="Subtitle 2">
            <a:extLst>
              <a:ext uri="{FF2B5EF4-FFF2-40B4-BE49-F238E27FC236}">
                <a16:creationId xmlns:a16="http://schemas.microsoft.com/office/drawing/2014/main" id="{60333142-6414-40B5-BB7E-DF934194E3E4}"/>
              </a:ext>
            </a:extLst>
          </p:cNvPr>
          <p:cNvSpPr>
            <a:spLocks noGrp="1"/>
          </p:cNvSpPr>
          <p:nvPr>
            <p:ph type="subTitle" idx="13"/>
          </p:nvPr>
        </p:nvSpPr>
        <p:spPr>
          <a:xfrm>
            <a:off x="3047997" y="1018598"/>
            <a:ext cx="9144000" cy="714499"/>
          </a:xfrm>
        </p:spPr>
        <p:txBody>
          <a:bodyPr rIns="365760"/>
          <a:lstStyle>
            <a:lvl1pPr marL="0" indent="0" algn="r">
              <a:buNone/>
              <a:defRPr sz="2400" cap="all"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030586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004AC-9159-4934-8481-28CFB4B4541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56811C-389E-4C9A-9545-FD7B79A7D2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C122F26-D929-4224-B7D5-F9CC419EAC0A}"/>
              </a:ext>
            </a:extLst>
          </p:cNvPr>
          <p:cNvSpPr>
            <a:spLocks noGrp="1"/>
          </p:cNvSpPr>
          <p:nvPr>
            <p:ph type="dt" sz="half" idx="10"/>
          </p:nvPr>
        </p:nvSpPr>
        <p:spPr/>
        <p:txBody>
          <a:bodyPr/>
          <a:lstStyle/>
          <a:p>
            <a:fld id="{18D9E8F6-4D81-4B3A-BC45-BBA4A1C9BD0F}" type="datetimeFigureOut">
              <a:rPr lang="en-US" smtClean="0"/>
              <a:t>1/26/2020</a:t>
            </a:fld>
            <a:endParaRPr lang="en-US"/>
          </a:p>
        </p:txBody>
      </p:sp>
      <p:sp>
        <p:nvSpPr>
          <p:cNvPr id="5" name="Footer Placeholder 4">
            <a:extLst>
              <a:ext uri="{FF2B5EF4-FFF2-40B4-BE49-F238E27FC236}">
                <a16:creationId xmlns:a16="http://schemas.microsoft.com/office/drawing/2014/main" id="{F0CEDAD2-3D9E-4B72-AB17-C033F18AFE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9586D7-6C7E-4A29-AFAD-F8AF921E5ED4}"/>
              </a:ext>
            </a:extLst>
          </p:cNvPr>
          <p:cNvSpPr>
            <a:spLocks noGrp="1"/>
          </p:cNvSpPr>
          <p:nvPr>
            <p:ph type="sldNum" sz="quarter" idx="12"/>
          </p:nvPr>
        </p:nvSpPr>
        <p:spPr/>
        <p:txBody>
          <a:bodyPr/>
          <a:lstStyle/>
          <a:p>
            <a:fld id="{E505F7C3-4860-4DB0-A451-57EE24F2F70B}" type="slidenum">
              <a:rPr lang="en-US" smtClean="0"/>
              <a:t>‹#›</a:t>
            </a:fld>
            <a:endParaRPr lang="en-US"/>
          </a:p>
        </p:txBody>
      </p:sp>
    </p:spTree>
    <p:extLst>
      <p:ext uri="{BB962C8B-B14F-4D97-AF65-F5344CB8AC3E}">
        <p14:creationId xmlns:p14="http://schemas.microsoft.com/office/powerpoint/2010/main" val="2293878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E226FE-2A1A-42E8-8EB8-E8C2F1FF1E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5A07FC-5F80-4767-A8D4-75E008AE6C4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CEDFBF-95C8-482A-B30A-04986A025D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3D208A8-1524-4742-BDE9-246AD4B9361A}"/>
              </a:ext>
            </a:extLst>
          </p:cNvPr>
          <p:cNvSpPr>
            <a:spLocks noGrp="1"/>
          </p:cNvSpPr>
          <p:nvPr>
            <p:ph type="dt" sz="half" idx="10"/>
          </p:nvPr>
        </p:nvSpPr>
        <p:spPr/>
        <p:txBody>
          <a:bodyPr/>
          <a:lstStyle/>
          <a:p>
            <a:fld id="{18D9E8F6-4D81-4B3A-BC45-BBA4A1C9BD0F}" type="datetimeFigureOut">
              <a:rPr lang="en-US" smtClean="0"/>
              <a:t>1/26/2020</a:t>
            </a:fld>
            <a:endParaRPr lang="en-US"/>
          </a:p>
        </p:txBody>
      </p:sp>
      <p:sp>
        <p:nvSpPr>
          <p:cNvPr id="6" name="Footer Placeholder 5">
            <a:extLst>
              <a:ext uri="{FF2B5EF4-FFF2-40B4-BE49-F238E27FC236}">
                <a16:creationId xmlns:a16="http://schemas.microsoft.com/office/drawing/2014/main" id="{CDB00CFF-B864-4717-99A5-43C9EA0751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1F6820-5E3F-49A9-8E44-8ECF083F6627}"/>
              </a:ext>
            </a:extLst>
          </p:cNvPr>
          <p:cNvSpPr>
            <a:spLocks noGrp="1"/>
          </p:cNvSpPr>
          <p:nvPr>
            <p:ph type="sldNum" sz="quarter" idx="12"/>
          </p:nvPr>
        </p:nvSpPr>
        <p:spPr/>
        <p:txBody>
          <a:bodyPr/>
          <a:lstStyle/>
          <a:p>
            <a:fld id="{E505F7C3-4860-4DB0-A451-57EE24F2F70B}" type="slidenum">
              <a:rPr lang="en-US" smtClean="0"/>
              <a:t>‹#›</a:t>
            </a:fld>
            <a:endParaRPr lang="en-US"/>
          </a:p>
        </p:txBody>
      </p:sp>
    </p:spTree>
    <p:extLst>
      <p:ext uri="{BB962C8B-B14F-4D97-AF65-F5344CB8AC3E}">
        <p14:creationId xmlns:p14="http://schemas.microsoft.com/office/powerpoint/2010/main" val="3284914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D783B-03A0-409F-8573-D57329B5F58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CB7087-5633-49FA-8485-A981586BC82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8E79E2C-033B-4FBA-A3E2-A445B074AB4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59FFF85-E5C7-4BEE-B6C4-60A80C3B613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52009E7-C5BE-40E0-9D13-EBAA5DE9AC2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8201D6F-9B4A-4DA8-874F-D47E161CEACE}"/>
              </a:ext>
            </a:extLst>
          </p:cNvPr>
          <p:cNvSpPr>
            <a:spLocks noGrp="1"/>
          </p:cNvSpPr>
          <p:nvPr>
            <p:ph type="dt" sz="half" idx="10"/>
          </p:nvPr>
        </p:nvSpPr>
        <p:spPr/>
        <p:txBody>
          <a:bodyPr/>
          <a:lstStyle/>
          <a:p>
            <a:fld id="{18D9E8F6-4D81-4B3A-BC45-BBA4A1C9BD0F}" type="datetimeFigureOut">
              <a:rPr lang="en-US" smtClean="0"/>
              <a:t>1/26/2020</a:t>
            </a:fld>
            <a:endParaRPr lang="en-US"/>
          </a:p>
        </p:txBody>
      </p:sp>
      <p:sp>
        <p:nvSpPr>
          <p:cNvPr id="8" name="Footer Placeholder 7">
            <a:extLst>
              <a:ext uri="{FF2B5EF4-FFF2-40B4-BE49-F238E27FC236}">
                <a16:creationId xmlns:a16="http://schemas.microsoft.com/office/drawing/2014/main" id="{DA8F3727-9126-450C-9166-FA163FBC6F6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9D302A-A571-4F55-8B61-EA8AB97E6265}"/>
              </a:ext>
            </a:extLst>
          </p:cNvPr>
          <p:cNvSpPr>
            <a:spLocks noGrp="1"/>
          </p:cNvSpPr>
          <p:nvPr>
            <p:ph type="sldNum" sz="quarter" idx="12"/>
          </p:nvPr>
        </p:nvSpPr>
        <p:spPr/>
        <p:txBody>
          <a:bodyPr/>
          <a:lstStyle/>
          <a:p>
            <a:fld id="{E505F7C3-4860-4DB0-A451-57EE24F2F70B}" type="slidenum">
              <a:rPr lang="en-US" smtClean="0"/>
              <a:t>‹#›</a:t>
            </a:fld>
            <a:endParaRPr lang="en-US"/>
          </a:p>
        </p:txBody>
      </p:sp>
    </p:spTree>
    <p:extLst>
      <p:ext uri="{BB962C8B-B14F-4D97-AF65-F5344CB8AC3E}">
        <p14:creationId xmlns:p14="http://schemas.microsoft.com/office/powerpoint/2010/main" val="2196413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77D749-FDF9-4F94-A421-8EABE309294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F264008-8BD8-4542-8DFA-D33857B3EE77}"/>
              </a:ext>
            </a:extLst>
          </p:cNvPr>
          <p:cNvSpPr>
            <a:spLocks noGrp="1"/>
          </p:cNvSpPr>
          <p:nvPr>
            <p:ph type="dt" sz="half" idx="10"/>
          </p:nvPr>
        </p:nvSpPr>
        <p:spPr/>
        <p:txBody>
          <a:bodyPr/>
          <a:lstStyle/>
          <a:p>
            <a:fld id="{18D9E8F6-4D81-4B3A-BC45-BBA4A1C9BD0F}" type="datetimeFigureOut">
              <a:rPr lang="en-US" smtClean="0"/>
              <a:t>1/26/2020</a:t>
            </a:fld>
            <a:endParaRPr lang="en-US"/>
          </a:p>
        </p:txBody>
      </p:sp>
      <p:sp>
        <p:nvSpPr>
          <p:cNvPr id="4" name="Footer Placeholder 3">
            <a:extLst>
              <a:ext uri="{FF2B5EF4-FFF2-40B4-BE49-F238E27FC236}">
                <a16:creationId xmlns:a16="http://schemas.microsoft.com/office/drawing/2014/main" id="{E8B89E25-02BB-4E6D-A193-F5D306FAB9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D8C2355-36B6-4F9E-BA79-5CA5E9C4EC0B}"/>
              </a:ext>
            </a:extLst>
          </p:cNvPr>
          <p:cNvSpPr>
            <a:spLocks noGrp="1"/>
          </p:cNvSpPr>
          <p:nvPr>
            <p:ph type="sldNum" sz="quarter" idx="12"/>
          </p:nvPr>
        </p:nvSpPr>
        <p:spPr/>
        <p:txBody>
          <a:bodyPr/>
          <a:lstStyle/>
          <a:p>
            <a:fld id="{E505F7C3-4860-4DB0-A451-57EE24F2F70B}" type="slidenum">
              <a:rPr lang="en-US" smtClean="0"/>
              <a:t>‹#›</a:t>
            </a:fld>
            <a:endParaRPr lang="en-US"/>
          </a:p>
        </p:txBody>
      </p:sp>
    </p:spTree>
    <p:extLst>
      <p:ext uri="{BB962C8B-B14F-4D97-AF65-F5344CB8AC3E}">
        <p14:creationId xmlns:p14="http://schemas.microsoft.com/office/powerpoint/2010/main" val="3029143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181EAFB-B6A5-4380-9C39-01D3761D34D0}"/>
              </a:ext>
            </a:extLst>
          </p:cNvPr>
          <p:cNvSpPr>
            <a:spLocks noGrp="1"/>
          </p:cNvSpPr>
          <p:nvPr>
            <p:ph type="dt" sz="half" idx="10"/>
          </p:nvPr>
        </p:nvSpPr>
        <p:spPr/>
        <p:txBody>
          <a:bodyPr/>
          <a:lstStyle/>
          <a:p>
            <a:fld id="{18D9E8F6-4D81-4B3A-BC45-BBA4A1C9BD0F}" type="datetimeFigureOut">
              <a:rPr lang="en-US" smtClean="0"/>
              <a:t>1/26/2020</a:t>
            </a:fld>
            <a:endParaRPr lang="en-US"/>
          </a:p>
        </p:txBody>
      </p:sp>
      <p:sp>
        <p:nvSpPr>
          <p:cNvPr id="3" name="Footer Placeholder 2">
            <a:extLst>
              <a:ext uri="{FF2B5EF4-FFF2-40B4-BE49-F238E27FC236}">
                <a16:creationId xmlns:a16="http://schemas.microsoft.com/office/drawing/2014/main" id="{D7585C40-FDBA-43C0-90CF-DDBB124AF4E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7D6155-F780-4D68-868D-D48E5912A65B}"/>
              </a:ext>
            </a:extLst>
          </p:cNvPr>
          <p:cNvSpPr>
            <a:spLocks noGrp="1"/>
          </p:cNvSpPr>
          <p:nvPr>
            <p:ph type="sldNum" sz="quarter" idx="12"/>
          </p:nvPr>
        </p:nvSpPr>
        <p:spPr/>
        <p:txBody>
          <a:bodyPr/>
          <a:lstStyle/>
          <a:p>
            <a:fld id="{E505F7C3-4860-4DB0-A451-57EE24F2F70B}" type="slidenum">
              <a:rPr lang="en-US" smtClean="0"/>
              <a:t>‹#›</a:t>
            </a:fld>
            <a:endParaRPr lang="en-US"/>
          </a:p>
        </p:txBody>
      </p:sp>
    </p:spTree>
    <p:extLst>
      <p:ext uri="{BB962C8B-B14F-4D97-AF65-F5344CB8AC3E}">
        <p14:creationId xmlns:p14="http://schemas.microsoft.com/office/powerpoint/2010/main" val="36096646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hyperlink" Target="http://www.presentationgo.com/" TargetMode="Externa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BF4E5A5-FAF5-42E9-A705-A2830C622C10}"/>
              </a:ext>
            </a:extLst>
          </p:cNvPr>
          <p:cNvSpPr>
            <a:spLocks noGrp="1"/>
          </p:cNvSpPr>
          <p:nvPr>
            <p:ph type="title"/>
          </p:nvPr>
        </p:nvSpPr>
        <p:spPr>
          <a:xfrm>
            <a:off x="838200" y="365125"/>
            <a:ext cx="10515600" cy="1325563"/>
          </a:xfrm>
          <a:prstGeom prst="rect">
            <a:avLst/>
          </a:prstGeom>
        </p:spPr>
        <p:txBody>
          <a:bodyPr vert="horz" lIns="91440" tIns="45720" rIns="365760" bIns="45720" rtlCol="0" anchor="b">
            <a:normAutofit/>
          </a:bodyPr>
          <a:lstStyle/>
          <a:p>
            <a:pPr lvl="0" algn="r"/>
            <a:r>
              <a:rPr lang="en-US"/>
              <a:t>Click to edit Master title style</a:t>
            </a:r>
          </a:p>
        </p:txBody>
      </p:sp>
      <p:sp>
        <p:nvSpPr>
          <p:cNvPr id="3" name="Text Placeholder 2">
            <a:extLst>
              <a:ext uri="{FF2B5EF4-FFF2-40B4-BE49-F238E27FC236}">
                <a16:creationId xmlns:a16="http://schemas.microsoft.com/office/drawing/2014/main" id="{78FE322A-EE1B-4EA9-BECD-220E5044DC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786965-5A0F-4C0C-9415-32EBA327B7C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D9E8F6-4D81-4B3A-BC45-BBA4A1C9BD0F}" type="datetimeFigureOut">
              <a:rPr lang="en-US" smtClean="0"/>
              <a:t>1/26/2020</a:t>
            </a:fld>
            <a:endParaRPr lang="en-US"/>
          </a:p>
        </p:txBody>
      </p:sp>
      <p:sp>
        <p:nvSpPr>
          <p:cNvPr id="5" name="Footer Placeholder 4">
            <a:extLst>
              <a:ext uri="{FF2B5EF4-FFF2-40B4-BE49-F238E27FC236}">
                <a16:creationId xmlns:a16="http://schemas.microsoft.com/office/drawing/2014/main" id="{8FEC338F-E89C-43B8-B0CB-A1D888EA86D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60A7CEF-ACB9-4347-8B7A-F5C824194E9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05F7C3-4860-4DB0-A451-57EE24F2F70B}" type="slidenum">
              <a:rPr lang="en-US" smtClean="0"/>
              <a:t>‹#›</a:t>
            </a:fld>
            <a:endParaRPr lang="en-US"/>
          </a:p>
        </p:txBody>
      </p:sp>
      <p:sp>
        <p:nvSpPr>
          <p:cNvPr id="7" name="Rectangle 6">
            <a:extLst>
              <a:ext uri="{FF2B5EF4-FFF2-40B4-BE49-F238E27FC236}">
                <a16:creationId xmlns:a16="http://schemas.microsoft.com/office/drawing/2014/main" id="{CE60335A-67B4-43C9-975E-354313EAB164}"/>
              </a:ext>
            </a:extLst>
          </p:cNvPr>
          <p:cNvSpPr/>
          <p:nvPr userDrawn="1"/>
        </p:nvSpPr>
        <p:spPr>
          <a:xfrm>
            <a:off x="-88899" y="6959601"/>
            <a:ext cx="1620957" cy="256545"/>
          </a:xfrm>
          <a:prstGeom prst="rect">
            <a:avLst/>
          </a:prstGeom>
        </p:spPr>
        <p:txBody>
          <a:bodyPr wrap="none">
            <a:spAutoFit/>
          </a:bodyPr>
          <a:lstStyle/>
          <a:p>
            <a:r>
              <a:rPr lang="en-US" sz="1067" b="0" i="0" dirty="0">
                <a:solidFill>
                  <a:srgbClr val="555555"/>
                </a:solidFill>
                <a:effectLst/>
                <a:latin typeface="Open Sans" panose="020B0606030504020204" pitchFamily="34" charset="0"/>
              </a:rPr>
              <a:t>© </a:t>
            </a:r>
            <a:r>
              <a:rPr lang="en-US" sz="1067" b="0" i="0" u="none" strike="noStrike" dirty="0">
                <a:solidFill>
                  <a:srgbClr val="A5CD28"/>
                </a:solidFill>
                <a:effectLst/>
                <a:latin typeface="Open Sans" panose="020B0606030504020204" pitchFamily="34" charset="0"/>
                <a:hlinkClick r:id="rId15" tooltip="PresentationGo!"/>
              </a:rPr>
              <a:t>presentationgo.com</a:t>
            </a:r>
            <a:endParaRPr lang="en-US" sz="1067" dirty="0"/>
          </a:p>
        </p:txBody>
      </p:sp>
      <p:grpSp>
        <p:nvGrpSpPr>
          <p:cNvPr id="8" name="Group 7">
            <a:extLst>
              <a:ext uri="{FF2B5EF4-FFF2-40B4-BE49-F238E27FC236}">
                <a16:creationId xmlns:a16="http://schemas.microsoft.com/office/drawing/2014/main" id="{5B9598CF-92E8-45BD-884E-AFB827C1311E}"/>
              </a:ext>
            </a:extLst>
          </p:cNvPr>
          <p:cNvGrpSpPr/>
          <p:nvPr userDrawn="1"/>
        </p:nvGrpSpPr>
        <p:grpSpPr>
          <a:xfrm>
            <a:off x="-1654908" y="-16654"/>
            <a:ext cx="1569183" cy="612144"/>
            <a:chOff x="-2096383" y="21447"/>
            <a:chExt cx="1569183" cy="612144"/>
          </a:xfrm>
        </p:grpSpPr>
        <p:sp>
          <p:nvSpPr>
            <p:cNvPr id="9" name="TextBox 8">
              <a:extLst>
                <a:ext uri="{FF2B5EF4-FFF2-40B4-BE49-F238E27FC236}">
                  <a16:creationId xmlns:a16="http://schemas.microsoft.com/office/drawing/2014/main" id="{C3B3DA16-62CF-49AF-9B2D-01A786E29D65}"/>
                </a:ext>
              </a:extLst>
            </p:cNvPr>
            <p:cNvSpPr txBox="1"/>
            <p:nvPr userDrawn="1"/>
          </p:nvSpPr>
          <p:spPr>
            <a:xfrm>
              <a:off x="-2096383" y="21447"/>
              <a:ext cx="365806"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By:</a:t>
              </a:r>
            </a:p>
          </p:txBody>
        </p:sp>
        <p:sp>
          <p:nvSpPr>
            <p:cNvPr id="10" name="TextBox 9">
              <a:extLst>
                <a:ext uri="{FF2B5EF4-FFF2-40B4-BE49-F238E27FC236}">
                  <a16:creationId xmlns:a16="http://schemas.microsoft.com/office/drawing/2014/main" id="{6DD0F24F-F3D9-4255-8887-CDC22426826E}"/>
                </a:ext>
              </a:extLst>
            </p:cNvPr>
            <p:cNvSpPr txBox="1"/>
            <p:nvPr userDrawn="1"/>
          </p:nvSpPr>
          <p:spPr>
            <a:xfrm>
              <a:off x="-1002010" y="387370"/>
              <a:ext cx="474810" cy="246221"/>
            </a:xfrm>
            <a:prstGeom prst="rect">
              <a:avLst/>
            </a:prstGeom>
            <a:noFill/>
          </p:spPr>
          <p:txBody>
            <a:bodyPr wrap="none" rtlCol="0">
              <a:spAutoFit/>
            </a:bodyPr>
            <a:lstStyle/>
            <a:p>
              <a:r>
                <a:rPr lang="en-US" sz="1000" dirty="0">
                  <a:latin typeface="Open Sans" panose="020B0606030504020204" pitchFamily="34" charset="0"/>
                  <a:ea typeface="Open Sans" panose="020B0606030504020204" pitchFamily="34" charset="0"/>
                  <a:cs typeface="Open Sans" panose="020B0606030504020204" pitchFamily="34" charset="0"/>
                </a:rPr>
                <a:t>.com</a:t>
              </a:r>
            </a:p>
          </p:txBody>
        </p:sp>
        <p:pic>
          <p:nvPicPr>
            <p:cNvPr id="11" name="Picture 10">
              <a:extLst>
                <a:ext uri="{FF2B5EF4-FFF2-40B4-BE49-F238E27FC236}">
                  <a16:creationId xmlns:a16="http://schemas.microsoft.com/office/drawing/2014/main" id="{150FB697-DEAA-42BC-86CE-F3D23992345D}"/>
                </a:ext>
              </a:extLst>
            </p:cNvPr>
            <p:cNvPicPr>
              <a:picLocks noChangeAspect="1"/>
            </p:cNvPicPr>
            <p:nvPr userDrawn="1"/>
          </p:nvPicPr>
          <p:blipFill>
            <a:blip r:embed="rId16"/>
            <a:stretch>
              <a:fillRect/>
            </a:stretch>
          </p:blipFill>
          <p:spPr>
            <a:xfrm>
              <a:off x="-2018604" y="234547"/>
              <a:ext cx="1405251" cy="185944"/>
            </a:xfrm>
            <a:prstGeom prst="rect">
              <a:avLst/>
            </a:prstGeom>
          </p:spPr>
        </p:pic>
      </p:grpSp>
    </p:spTree>
    <p:extLst>
      <p:ext uri="{BB962C8B-B14F-4D97-AF65-F5344CB8AC3E}">
        <p14:creationId xmlns:p14="http://schemas.microsoft.com/office/powerpoint/2010/main" val="4247188317"/>
      </p:ext>
    </p:extLst>
  </p:cSld>
  <p:clrMap bg1="lt1" tx1="dk1" bg2="lt2" tx2="dk2" accent1="accent1" accent2="accent2" accent3="accent3" accent4="accent4" accent5="accent5" accent6="accent6" hlink="hlink" folHlink="folHlink"/>
  <p:sldLayoutIdLst>
    <p:sldLayoutId id="2147483771" r:id="rId1"/>
    <p:sldLayoutId id="2147483761" r:id="rId2"/>
    <p:sldLayoutId id="2147483772" r:id="rId3"/>
    <p:sldLayoutId id="2147483773" r:id="rId4"/>
    <p:sldLayoutId id="2147483762" r:id="rId5"/>
    <p:sldLayoutId id="2147483763" r:id="rId6"/>
    <p:sldLayoutId id="2147483764" r:id="rId7"/>
    <p:sldLayoutId id="2147483765" r:id="rId8"/>
    <p:sldLayoutId id="2147483766" r:id="rId9"/>
    <p:sldLayoutId id="2147483767" r:id="rId10"/>
    <p:sldLayoutId id="2147483768" r:id="rId11"/>
    <p:sldLayoutId id="2147483769" r:id="rId12"/>
    <p:sldLayoutId id="2147483770" r:id="rId13"/>
  </p:sldLayoutIdLst>
  <p:txStyles>
    <p:titleStyle>
      <a:lvl1pPr algn="l" defTabSz="914400" rtl="0" eaLnBrk="1" latinLnBrk="0" hangingPunct="1">
        <a:lnSpc>
          <a:spcPct val="90000"/>
        </a:lnSpc>
        <a:spcBef>
          <a:spcPct val="0"/>
        </a:spcBef>
        <a:buNone/>
        <a:defRPr lang="en-US" sz="4800" b="1" kern="1200" cap="all" baseline="0" smtClean="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23A45"/>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Your Date Here</a:t>
            </a: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Your Footer Here</a:t>
            </a: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EDDA2-A385-4D53-9944-861446547DDE}" type="slidenum">
              <a:rPr lang="en-US" smtClean="0"/>
              <a:t>‹#›</a:t>
            </a:fld>
            <a:endParaRPr lang="en-US"/>
          </a:p>
        </p:txBody>
      </p:sp>
    </p:spTree>
    <p:extLst>
      <p:ext uri="{BB962C8B-B14F-4D97-AF65-F5344CB8AC3E}">
        <p14:creationId xmlns:p14="http://schemas.microsoft.com/office/powerpoint/2010/main" val="4056465630"/>
      </p:ext>
    </p:extLst>
  </p:cSld>
  <p:clrMap bg1="lt1" tx1="dk1" bg2="lt2" tx2="dk2" accent1="accent1" accent2="accent2" accent3="accent3" accent4="accent4" accent5="accent5" accent6="accent6" hlink="hlink" folHlink="folHlink"/>
  <p:sldLayoutIdLst>
    <p:sldLayoutId id="2147483700" r:id="rId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2ECEEFAB-8007-4E30-80A1-6265CA3AF86A}"/>
              </a:ext>
            </a:extLst>
          </p:cNvPr>
          <p:cNvSpPr/>
          <p:nvPr/>
        </p:nvSpPr>
        <p:spPr>
          <a:xfrm>
            <a:off x="3" y="2802836"/>
            <a:ext cx="4395933" cy="1439984"/>
          </a:xfrm>
          <a:custGeom>
            <a:avLst/>
            <a:gdLst>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0" fmla="*/ 0 w 1467716"/>
              <a:gd name="connsiteY0" fmla="*/ 0 h 943303"/>
              <a:gd name="connsiteX1" fmla="*/ 167092 w 1467716"/>
              <a:gd name="connsiteY1" fmla="*/ 151863 h 943303"/>
              <a:gd name="connsiteX2" fmla="*/ 1402948 w 1467716"/>
              <a:gd name="connsiteY2" fmla="*/ 860884 h 943303"/>
              <a:gd name="connsiteX3" fmla="*/ 1467716 w 1467716"/>
              <a:gd name="connsiteY3" fmla="*/ 882799 h 943303"/>
              <a:gd name="connsiteX4" fmla="*/ 1426853 w 1467716"/>
              <a:gd name="connsiteY4" fmla="*/ 890097 h 943303"/>
              <a:gd name="connsiteX5" fmla="*/ 723619 w 1467716"/>
              <a:gd name="connsiteY5" fmla="*/ 943303 h 943303"/>
              <a:gd name="connsiteX6" fmla="*/ 20386 w 1467716"/>
              <a:gd name="connsiteY6" fmla="*/ 890097 h 943303"/>
              <a:gd name="connsiteX7" fmla="*/ 0 w 1467716"/>
              <a:gd name="connsiteY7" fmla="*/ 886456 h 943303"/>
              <a:gd name="connsiteX8" fmla="*/ 0 w 1467716"/>
              <a:gd name="connsiteY8" fmla="*/ 0 h 943303"/>
              <a:gd name="connsiteX0" fmla="*/ 0 w 1468512"/>
              <a:gd name="connsiteY0" fmla="*/ 0 h 943303"/>
              <a:gd name="connsiteX1" fmla="*/ 167092 w 1468512"/>
              <a:gd name="connsiteY1" fmla="*/ 151863 h 943303"/>
              <a:gd name="connsiteX2" fmla="*/ 1402948 w 1468512"/>
              <a:gd name="connsiteY2" fmla="*/ 860884 h 943303"/>
              <a:gd name="connsiteX3" fmla="*/ 1468512 w 1468512"/>
              <a:gd name="connsiteY3" fmla="*/ 884359 h 943303"/>
              <a:gd name="connsiteX4" fmla="*/ 1426853 w 1468512"/>
              <a:gd name="connsiteY4" fmla="*/ 890097 h 943303"/>
              <a:gd name="connsiteX5" fmla="*/ 723619 w 1468512"/>
              <a:gd name="connsiteY5" fmla="*/ 943303 h 943303"/>
              <a:gd name="connsiteX6" fmla="*/ 20386 w 1468512"/>
              <a:gd name="connsiteY6" fmla="*/ 890097 h 943303"/>
              <a:gd name="connsiteX7" fmla="*/ 0 w 1468512"/>
              <a:gd name="connsiteY7" fmla="*/ 886456 h 943303"/>
              <a:gd name="connsiteX8" fmla="*/ 0 w 1468512"/>
              <a:gd name="connsiteY8" fmla="*/ 0 h 9433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68512" h="943303">
                <a:moveTo>
                  <a:pt x="0" y="0"/>
                </a:moveTo>
                <a:lnTo>
                  <a:pt x="167092" y="151863"/>
                </a:lnTo>
                <a:cubicBezTo>
                  <a:pt x="532570" y="453482"/>
                  <a:pt x="949585" y="694885"/>
                  <a:pt x="1402948" y="860884"/>
                </a:cubicBezTo>
                <a:lnTo>
                  <a:pt x="1468512" y="884359"/>
                </a:lnTo>
                <a:lnTo>
                  <a:pt x="1426853" y="890097"/>
                </a:lnTo>
                <a:cubicBezTo>
                  <a:pt x="1197556" y="925132"/>
                  <a:pt x="962710" y="943303"/>
                  <a:pt x="723619" y="943303"/>
                </a:cubicBezTo>
                <a:cubicBezTo>
                  <a:pt x="484529" y="943303"/>
                  <a:pt x="249683" y="925132"/>
                  <a:pt x="20386" y="890097"/>
                </a:cubicBezTo>
                <a:lnTo>
                  <a:pt x="0" y="886456"/>
                </a:lnTo>
                <a:lnTo>
                  <a:pt x="0" y="0"/>
                </a:lnTo>
                <a:close/>
              </a:path>
            </a:pathLst>
          </a:custGeom>
          <a:solidFill>
            <a:srgbClr val="FEB72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Placeholder 17">
            <a:extLst>
              <a:ext uri="{FF2B5EF4-FFF2-40B4-BE49-F238E27FC236}">
                <a16:creationId xmlns:a16="http://schemas.microsoft.com/office/drawing/2014/main" id="{53DEB025-E249-439F-9C45-FDBEB798DFB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24404" b="24404"/>
          <a:stretch>
            <a:fillRect/>
          </a:stretch>
        </p:blipFill>
        <p:spPr/>
      </p:pic>
      <p:sp>
        <p:nvSpPr>
          <p:cNvPr id="4" name="TextBox 3">
            <a:extLst>
              <a:ext uri="{FF2B5EF4-FFF2-40B4-BE49-F238E27FC236}">
                <a16:creationId xmlns:a16="http://schemas.microsoft.com/office/drawing/2014/main" id="{4BB6E456-62DA-4177-A9DC-32A0CE469EDD}"/>
              </a:ext>
            </a:extLst>
          </p:cNvPr>
          <p:cNvSpPr txBox="1"/>
          <p:nvPr/>
        </p:nvSpPr>
        <p:spPr>
          <a:xfrm>
            <a:off x="2630661" y="4431323"/>
            <a:ext cx="9439421" cy="923330"/>
          </a:xfrm>
          <a:prstGeom prst="rect">
            <a:avLst/>
          </a:prstGeom>
          <a:noFill/>
        </p:spPr>
        <p:txBody>
          <a:bodyPr wrap="square" rtlCol="0">
            <a:spAutoFit/>
          </a:bodyPr>
          <a:lstStyle/>
          <a:p>
            <a:pPr algn="ctr"/>
            <a:r>
              <a:rPr lang="en-PH" sz="5400" b="1" dirty="0">
                <a:solidFill>
                  <a:schemeClr val="bg1"/>
                </a:solidFill>
                <a:latin typeface="Comic Sans MS" panose="030F0702030302020204" pitchFamily="66" charset="0"/>
              </a:rPr>
              <a:t>Ten Principles of Economics</a:t>
            </a:r>
          </a:p>
        </p:txBody>
      </p:sp>
      <p:sp>
        <p:nvSpPr>
          <p:cNvPr id="7" name="TextBox 6">
            <a:extLst>
              <a:ext uri="{FF2B5EF4-FFF2-40B4-BE49-F238E27FC236}">
                <a16:creationId xmlns:a16="http://schemas.microsoft.com/office/drawing/2014/main" id="{36996287-CC17-463E-9749-BB4F3F9FCCEA}"/>
              </a:ext>
            </a:extLst>
          </p:cNvPr>
          <p:cNvSpPr txBox="1"/>
          <p:nvPr/>
        </p:nvSpPr>
        <p:spPr>
          <a:xfrm>
            <a:off x="-618979" y="5441097"/>
            <a:ext cx="4867421" cy="353943"/>
          </a:xfrm>
          <a:prstGeom prst="rect">
            <a:avLst/>
          </a:prstGeom>
          <a:noFill/>
        </p:spPr>
        <p:txBody>
          <a:bodyPr wrap="square" rtlCol="0">
            <a:spAutoFit/>
          </a:bodyPr>
          <a:lstStyle/>
          <a:p>
            <a:pPr algn="ctr"/>
            <a:r>
              <a:rPr lang="en-PH" sz="1700" dirty="0">
                <a:latin typeface="Arial" panose="020B0604020202020204" pitchFamily="34" charset="0"/>
                <a:cs typeface="Arial" panose="020B0604020202020204" pitchFamily="34" charset="0"/>
              </a:rPr>
              <a:t>P R I N C I P L E S  O F</a:t>
            </a:r>
          </a:p>
        </p:txBody>
      </p:sp>
      <p:cxnSp>
        <p:nvCxnSpPr>
          <p:cNvPr id="10" name="Straight Connector 9">
            <a:extLst>
              <a:ext uri="{FF2B5EF4-FFF2-40B4-BE49-F238E27FC236}">
                <a16:creationId xmlns:a16="http://schemas.microsoft.com/office/drawing/2014/main" id="{2CF3C7E0-2733-4025-BE7E-E1BED9C996BB}"/>
              </a:ext>
            </a:extLst>
          </p:cNvPr>
          <p:cNvCxnSpPr/>
          <p:nvPr/>
        </p:nvCxnSpPr>
        <p:spPr>
          <a:xfrm>
            <a:off x="618978" y="5799466"/>
            <a:ext cx="236337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7FAF5416-A4EA-4525-AE1F-80E63EAEF7CA}"/>
              </a:ext>
            </a:extLst>
          </p:cNvPr>
          <p:cNvSpPr txBox="1"/>
          <p:nvPr/>
        </p:nvSpPr>
        <p:spPr>
          <a:xfrm>
            <a:off x="-1266092" y="5803893"/>
            <a:ext cx="6133514" cy="584775"/>
          </a:xfrm>
          <a:prstGeom prst="rect">
            <a:avLst/>
          </a:prstGeom>
          <a:noFill/>
        </p:spPr>
        <p:txBody>
          <a:bodyPr wrap="square" rtlCol="0">
            <a:spAutoFit/>
          </a:bodyPr>
          <a:lstStyle/>
          <a:p>
            <a:pPr algn="ctr"/>
            <a:r>
              <a:rPr lang="en-PH" sz="3200" dirty="0">
                <a:latin typeface="Bookman Old Style" panose="02050604050505020204" pitchFamily="18" charset="0"/>
              </a:rPr>
              <a:t>ECONOMICS</a:t>
            </a:r>
          </a:p>
        </p:txBody>
      </p:sp>
      <p:cxnSp>
        <p:nvCxnSpPr>
          <p:cNvPr id="13" name="Straight Connector 12">
            <a:extLst>
              <a:ext uri="{FF2B5EF4-FFF2-40B4-BE49-F238E27FC236}">
                <a16:creationId xmlns:a16="http://schemas.microsoft.com/office/drawing/2014/main" id="{6DB3542E-FB02-41E4-9E82-D0FA4C4B7C87}"/>
              </a:ext>
            </a:extLst>
          </p:cNvPr>
          <p:cNvCxnSpPr/>
          <p:nvPr/>
        </p:nvCxnSpPr>
        <p:spPr>
          <a:xfrm>
            <a:off x="618978" y="6358590"/>
            <a:ext cx="236337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3274BB0-B84B-47D8-BF27-5D65C53DCD2A}"/>
              </a:ext>
            </a:extLst>
          </p:cNvPr>
          <p:cNvSpPr txBox="1"/>
          <p:nvPr/>
        </p:nvSpPr>
        <p:spPr>
          <a:xfrm>
            <a:off x="478305" y="6358590"/>
            <a:ext cx="2672862" cy="338554"/>
          </a:xfrm>
          <a:prstGeom prst="rect">
            <a:avLst/>
          </a:prstGeom>
          <a:noFill/>
        </p:spPr>
        <p:txBody>
          <a:bodyPr wrap="square" rtlCol="0">
            <a:spAutoFit/>
          </a:bodyPr>
          <a:lstStyle/>
          <a:p>
            <a:pPr algn="ctr"/>
            <a:r>
              <a:rPr lang="en-PH" sz="1200" dirty="0">
                <a:latin typeface="Arial" panose="020B0604020202020204" pitchFamily="34" charset="0"/>
                <a:cs typeface="Arial" panose="020B0604020202020204" pitchFamily="34" charset="0"/>
              </a:rPr>
              <a:t>By:</a:t>
            </a:r>
            <a:r>
              <a:rPr lang="en-PH" sz="1600" dirty="0">
                <a:latin typeface="Arial" panose="020B0604020202020204" pitchFamily="34" charset="0"/>
                <a:cs typeface="Arial" panose="020B0604020202020204" pitchFamily="34" charset="0"/>
              </a:rPr>
              <a:t> N. Gregory Mankiw</a:t>
            </a:r>
          </a:p>
        </p:txBody>
      </p:sp>
    </p:spTree>
    <p:extLst>
      <p:ext uri="{BB962C8B-B14F-4D97-AF65-F5344CB8AC3E}">
        <p14:creationId xmlns:p14="http://schemas.microsoft.com/office/powerpoint/2010/main" val="925986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676EB-DA62-4DE0-8A5C-A46C75F32238}"/>
              </a:ext>
            </a:extLst>
          </p:cNvPr>
          <p:cNvSpPr txBox="1"/>
          <p:nvPr/>
        </p:nvSpPr>
        <p:spPr>
          <a:xfrm>
            <a:off x="3152272" y="48128"/>
            <a:ext cx="9384631" cy="1615827"/>
          </a:xfrm>
          <a:prstGeom prst="rect">
            <a:avLst/>
          </a:prstGeom>
          <a:noFill/>
        </p:spPr>
        <p:txBody>
          <a:bodyPr wrap="square" rtlCol="0">
            <a:spAutoFit/>
          </a:bodyPr>
          <a:lstStyle/>
          <a:p>
            <a:pPr algn="ctr"/>
            <a:r>
              <a:rPr lang="en-PH" sz="3500" dirty="0">
                <a:solidFill>
                  <a:schemeClr val="bg1"/>
                </a:solidFill>
                <a:latin typeface="Comic Sans MS" panose="030F0702030302020204" pitchFamily="66" charset="0"/>
              </a:rPr>
              <a:t>Principle no. 3: </a:t>
            </a:r>
          </a:p>
          <a:p>
            <a:pPr algn="ctr"/>
            <a:r>
              <a:rPr lang="en-PH" sz="3200" b="1" dirty="0">
                <a:solidFill>
                  <a:schemeClr val="bg1"/>
                </a:solidFill>
                <a:latin typeface="Comic Sans MS" panose="030F0702030302020204" pitchFamily="66" charset="0"/>
              </a:rPr>
              <a:t>RATIONAL PEOPLE THINK AT </a:t>
            </a:r>
          </a:p>
          <a:p>
            <a:pPr algn="ctr"/>
            <a:r>
              <a:rPr lang="en-PH" sz="3200" b="1" dirty="0">
                <a:solidFill>
                  <a:schemeClr val="bg1"/>
                </a:solidFill>
                <a:latin typeface="Comic Sans MS" panose="030F0702030302020204" pitchFamily="66" charset="0"/>
              </a:rPr>
              <a:t>THE MARGIN</a:t>
            </a:r>
          </a:p>
        </p:txBody>
      </p:sp>
      <p:sp>
        <p:nvSpPr>
          <p:cNvPr id="4" name="Rectangle 3">
            <a:extLst>
              <a:ext uri="{FF2B5EF4-FFF2-40B4-BE49-F238E27FC236}">
                <a16:creationId xmlns:a16="http://schemas.microsoft.com/office/drawing/2014/main" id="{AEF294D9-774D-4774-ACCC-889466021E47}"/>
              </a:ext>
            </a:extLst>
          </p:cNvPr>
          <p:cNvSpPr/>
          <p:nvPr/>
        </p:nvSpPr>
        <p:spPr>
          <a:xfrm>
            <a:off x="1872342" y="2519964"/>
            <a:ext cx="9710058" cy="1015663"/>
          </a:xfrm>
          <a:prstGeom prst="rect">
            <a:avLst/>
          </a:prstGeom>
        </p:spPr>
        <p:txBody>
          <a:bodyPr wrap="square">
            <a:spAutoFit/>
          </a:bodyPr>
          <a:lstStyle/>
          <a:p>
            <a:r>
              <a:rPr lang="en-PH" sz="3000" dirty="0">
                <a:latin typeface="Comic Sans MS" panose="030F0702030302020204" pitchFamily="66" charset="0"/>
              </a:rPr>
              <a:t>systematically and purposefully do the best they can to achieve their objectives.</a:t>
            </a:r>
          </a:p>
        </p:txBody>
      </p:sp>
      <p:sp>
        <p:nvSpPr>
          <p:cNvPr id="3" name="Rectangle 2">
            <a:extLst>
              <a:ext uri="{FF2B5EF4-FFF2-40B4-BE49-F238E27FC236}">
                <a16:creationId xmlns:a16="http://schemas.microsoft.com/office/drawing/2014/main" id="{2BFDD7C4-14A0-4203-8F0F-A0553C8F2369}"/>
              </a:ext>
            </a:extLst>
          </p:cNvPr>
          <p:cNvSpPr/>
          <p:nvPr/>
        </p:nvSpPr>
        <p:spPr>
          <a:xfrm>
            <a:off x="729343" y="1625114"/>
            <a:ext cx="6096000" cy="584775"/>
          </a:xfrm>
          <a:prstGeom prst="rect">
            <a:avLst/>
          </a:prstGeom>
        </p:spPr>
        <p:txBody>
          <a:bodyPr>
            <a:spAutoFit/>
          </a:bodyPr>
          <a:lstStyle/>
          <a:p>
            <a:r>
              <a:rPr lang="en-PH" sz="3200" b="1" dirty="0">
                <a:latin typeface="Bookman Old Style" panose="02050604050505020204" pitchFamily="18" charset="0"/>
              </a:rPr>
              <a:t>Rational People</a:t>
            </a:r>
          </a:p>
        </p:txBody>
      </p:sp>
      <p:sp>
        <p:nvSpPr>
          <p:cNvPr id="7" name="Arrow: Down 6">
            <a:extLst>
              <a:ext uri="{FF2B5EF4-FFF2-40B4-BE49-F238E27FC236}">
                <a16:creationId xmlns:a16="http://schemas.microsoft.com/office/drawing/2014/main" id="{67E40915-E9C2-410C-8413-79714C247DC5}"/>
              </a:ext>
            </a:extLst>
          </p:cNvPr>
          <p:cNvSpPr/>
          <p:nvPr/>
        </p:nvSpPr>
        <p:spPr>
          <a:xfrm>
            <a:off x="947058" y="2421992"/>
            <a:ext cx="631370" cy="1364883"/>
          </a:xfrm>
          <a:prstGeom prst="downArrow">
            <a:avLst/>
          </a:prstGeom>
          <a:solidFill>
            <a:srgbClr val="F0182D"/>
          </a:solidFill>
          <a:ln>
            <a:solidFill>
              <a:srgbClr val="F018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8" name="Rectangle 7">
            <a:extLst>
              <a:ext uri="{FF2B5EF4-FFF2-40B4-BE49-F238E27FC236}">
                <a16:creationId xmlns:a16="http://schemas.microsoft.com/office/drawing/2014/main" id="{4D71269C-70BF-48A4-9EA2-F4C56B76BB25}"/>
              </a:ext>
            </a:extLst>
          </p:cNvPr>
          <p:cNvSpPr/>
          <p:nvPr/>
        </p:nvSpPr>
        <p:spPr>
          <a:xfrm>
            <a:off x="947058" y="3902160"/>
            <a:ext cx="10924100" cy="1015663"/>
          </a:xfrm>
          <a:prstGeom prst="rect">
            <a:avLst/>
          </a:prstGeom>
        </p:spPr>
        <p:txBody>
          <a:bodyPr wrap="square">
            <a:spAutoFit/>
          </a:bodyPr>
          <a:lstStyle/>
          <a:p>
            <a:r>
              <a:rPr lang="en-PH" sz="3000" dirty="0">
                <a:latin typeface="Comic Sans MS" panose="030F0702030302020204" pitchFamily="66" charset="0"/>
              </a:rPr>
              <a:t>make decisions by evaluating costs and benefits of marginal changes, incremental adjustments to an existing plan. </a:t>
            </a:r>
          </a:p>
        </p:txBody>
      </p:sp>
      <p:sp>
        <p:nvSpPr>
          <p:cNvPr id="2" name="Rectangle 1">
            <a:extLst>
              <a:ext uri="{FF2B5EF4-FFF2-40B4-BE49-F238E27FC236}">
                <a16:creationId xmlns:a16="http://schemas.microsoft.com/office/drawing/2014/main" id="{60F5711A-735B-454D-B2E5-3A70FDF8DD27}"/>
              </a:ext>
            </a:extLst>
          </p:cNvPr>
          <p:cNvSpPr/>
          <p:nvPr/>
        </p:nvSpPr>
        <p:spPr>
          <a:xfrm>
            <a:off x="729342" y="5195792"/>
            <a:ext cx="10093829" cy="1354217"/>
          </a:xfrm>
          <a:prstGeom prst="rect">
            <a:avLst/>
          </a:prstGeom>
        </p:spPr>
        <p:txBody>
          <a:bodyPr wrap="square">
            <a:spAutoFit/>
          </a:bodyPr>
          <a:lstStyle/>
          <a:p>
            <a:r>
              <a:rPr lang="en-PH" sz="2200" dirty="0">
                <a:latin typeface="Comic Sans MS" panose="030F0702030302020204" pitchFamily="66" charset="0"/>
              </a:rPr>
              <a:t>Example:</a:t>
            </a:r>
          </a:p>
          <a:p>
            <a:r>
              <a:rPr lang="en-PH" sz="2000" dirty="0">
                <a:latin typeface="Book Antiqua" panose="020B0604020202020204" pitchFamily="18" charset="0"/>
              </a:rPr>
              <a:t>When a student considers whether to go to college for an additional year, </a:t>
            </a:r>
            <a:r>
              <a:rPr lang="en-PH" sz="2000" i="1" u="sng" dirty="0">
                <a:latin typeface="Book Antiqua" panose="020B0604020202020204" pitchFamily="18" charset="0"/>
              </a:rPr>
              <a:t>he compares the fees &amp; foregone wage</a:t>
            </a:r>
            <a:r>
              <a:rPr lang="en-PH" sz="2000" i="1" dirty="0">
                <a:latin typeface="Book Antiqua" panose="020B0604020202020204" pitchFamily="18" charset="0"/>
              </a:rPr>
              <a:t>s to the </a:t>
            </a:r>
            <a:r>
              <a:rPr lang="en-PH" sz="2000" i="1" u="sng" dirty="0">
                <a:latin typeface="Book Antiqua" panose="020B0604020202020204" pitchFamily="18" charset="0"/>
              </a:rPr>
              <a:t>extra income he could earn with the extra year of education</a:t>
            </a:r>
          </a:p>
        </p:txBody>
      </p:sp>
    </p:spTree>
    <p:extLst>
      <p:ext uri="{BB962C8B-B14F-4D97-AF65-F5344CB8AC3E}">
        <p14:creationId xmlns:p14="http://schemas.microsoft.com/office/powerpoint/2010/main" val="30397973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676EB-DA62-4DE0-8A5C-A46C75F32238}"/>
              </a:ext>
            </a:extLst>
          </p:cNvPr>
          <p:cNvSpPr txBox="1"/>
          <p:nvPr/>
        </p:nvSpPr>
        <p:spPr>
          <a:xfrm>
            <a:off x="3176335" y="96254"/>
            <a:ext cx="9384631" cy="1169551"/>
          </a:xfrm>
          <a:prstGeom prst="rect">
            <a:avLst/>
          </a:prstGeom>
          <a:noFill/>
        </p:spPr>
        <p:txBody>
          <a:bodyPr wrap="square" rtlCol="0">
            <a:spAutoFit/>
          </a:bodyPr>
          <a:lstStyle/>
          <a:p>
            <a:pPr algn="ctr"/>
            <a:r>
              <a:rPr lang="en-PH" sz="3500" dirty="0">
                <a:solidFill>
                  <a:schemeClr val="bg1"/>
                </a:solidFill>
                <a:latin typeface="Comic Sans MS" panose="030F0702030302020204" pitchFamily="66" charset="0"/>
              </a:rPr>
              <a:t>Principle no. 4: </a:t>
            </a:r>
          </a:p>
          <a:p>
            <a:pPr algn="ctr"/>
            <a:r>
              <a:rPr lang="en-PH" sz="3500" b="1" dirty="0">
                <a:solidFill>
                  <a:schemeClr val="bg1"/>
                </a:solidFill>
                <a:latin typeface="Comic Sans MS" panose="030F0702030302020204" pitchFamily="66" charset="0"/>
              </a:rPr>
              <a:t>PEOPLE RESPOND TO INCENTIVES</a:t>
            </a:r>
          </a:p>
        </p:txBody>
      </p:sp>
      <p:sp>
        <p:nvSpPr>
          <p:cNvPr id="2" name="Rectangle 1">
            <a:extLst>
              <a:ext uri="{FF2B5EF4-FFF2-40B4-BE49-F238E27FC236}">
                <a16:creationId xmlns:a16="http://schemas.microsoft.com/office/drawing/2014/main" id="{5D445C01-B122-4ABC-BCFA-8B0770B9731D}"/>
              </a:ext>
            </a:extLst>
          </p:cNvPr>
          <p:cNvSpPr/>
          <p:nvPr/>
        </p:nvSpPr>
        <p:spPr>
          <a:xfrm>
            <a:off x="1026695" y="2296105"/>
            <a:ext cx="10411326" cy="2031325"/>
          </a:xfrm>
          <a:prstGeom prst="rect">
            <a:avLst/>
          </a:prstGeom>
        </p:spPr>
        <p:txBody>
          <a:bodyPr wrap="square">
            <a:spAutoFit/>
          </a:bodyPr>
          <a:lstStyle/>
          <a:p>
            <a:r>
              <a:rPr lang="en-PH" sz="3200" b="1" dirty="0">
                <a:latin typeface="Bookman Old Style" panose="02050604050505020204" pitchFamily="18" charset="0"/>
              </a:rPr>
              <a:t>INCENTIVE </a:t>
            </a:r>
            <a:r>
              <a:rPr lang="en-PH" sz="3000" dirty="0">
                <a:latin typeface="Comic Sans MS" panose="030F0702030302020204" pitchFamily="66" charset="0"/>
              </a:rPr>
              <a:t>something that induces a person to act, i.e. the prospect of a </a:t>
            </a:r>
            <a:r>
              <a:rPr lang="en-PH" sz="3000" i="1" dirty="0">
                <a:latin typeface="Comic Sans MS" panose="030F0702030302020204" pitchFamily="66" charset="0"/>
              </a:rPr>
              <a:t>reward or punishment.</a:t>
            </a:r>
          </a:p>
          <a:p>
            <a:endParaRPr lang="en-PH" sz="3200" dirty="0"/>
          </a:p>
          <a:p>
            <a:r>
              <a:rPr lang="en-PH" sz="2000" b="1" dirty="0">
                <a:latin typeface="Arial" panose="020B0604020202020204" pitchFamily="34" charset="0"/>
                <a:cs typeface="Arial" panose="020B0604020202020204" pitchFamily="34" charset="0"/>
              </a:rPr>
              <a:t>Ő  </a:t>
            </a:r>
            <a:r>
              <a:rPr lang="en-PH" sz="3200" dirty="0">
                <a:latin typeface="Comic Sans MS" panose="030F0702030302020204" pitchFamily="66" charset="0"/>
              </a:rPr>
              <a:t>Rational people respond to incentives. </a:t>
            </a:r>
          </a:p>
        </p:txBody>
      </p:sp>
      <p:sp>
        <p:nvSpPr>
          <p:cNvPr id="3" name="TextBox 2">
            <a:extLst>
              <a:ext uri="{FF2B5EF4-FFF2-40B4-BE49-F238E27FC236}">
                <a16:creationId xmlns:a16="http://schemas.microsoft.com/office/drawing/2014/main" id="{0920CFC7-F9B3-41F7-9102-9204EC61CB6D}"/>
              </a:ext>
            </a:extLst>
          </p:cNvPr>
          <p:cNvSpPr txBox="1"/>
          <p:nvPr/>
        </p:nvSpPr>
        <p:spPr>
          <a:xfrm>
            <a:off x="1147158" y="5419896"/>
            <a:ext cx="9626138" cy="769441"/>
          </a:xfrm>
          <a:prstGeom prst="rect">
            <a:avLst/>
          </a:prstGeom>
          <a:noFill/>
        </p:spPr>
        <p:txBody>
          <a:bodyPr wrap="square" rtlCol="0">
            <a:spAutoFit/>
          </a:bodyPr>
          <a:lstStyle/>
          <a:p>
            <a:r>
              <a:rPr lang="en-PH" sz="2200" i="1" dirty="0">
                <a:latin typeface="Comic Sans MS" panose="030F0702030302020204" pitchFamily="66" charset="0"/>
              </a:rPr>
              <a:t>Example:</a:t>
            </a:r>
          </a:p>
          <a:p>
            <a:r>
              <a:rPr lang="en-PH" sz="2200" dirty="0">
                <a:latin typeface="Book Antiqua" panose="020B0604020202020204" pitchFamily="18" charset="0"/>
              </a:rPr>
              <a:t>When the gas prices rise, consumer takes public transportation</a:t>
            </a:r>
            <a:r>
              <a:rPr lang="en-PH" dirty="0">
                <a:latin typeface="Book Antiqua" panose="020B0604020202020204" pitchFamily="18" charset="0"/>
              </a:rPr>
              <a:t> </a:t>
            </a:r>
          </a:p>
        </p:txBody>
      </p:sp>
    </p:spTree>
    <p:extLst>
      <p:ext uri="{BB962C8B-B14F-4D97-AF65-F5344CB8AC3E}">
        <p14:creationId xmlns:p14="http://schemas.microsoft.com/office/powerpoint/2010/main" val="1238985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41DADC1-5872-454D-A992-3B643D3F16D3}"/>
              </a:ext>
            </a:extLst>
          </p:cNvPr>
          <p:cNvSpPr txBox="1"/>
          <p:nvPr/>
        </p:nvSpPr>
        <p:spPr>
          <a:xfrm>
            <a:off x="4860757" y="2867159"/>
            <a:ext cx="6978318" cy="1261884"/>
          </a:xfrm>
          <a:prstGeom prst="rect">
            <a:avLst/>
          </a:prstGeom>
          <a:noFill/>
        </p:spPr>
        <p:txBody>
          <a:bodyPr wrap="square" rtlCol="0">
            <a:spAutoFit/>
          </a:bodyPr>
          <a:lstStyle/>
          <a:p>
            <a:pPr algn="r"/>
            <a:r>
              <a:rPr lang="en-PH" sz="3600" dirty="0">
                <a:latin typeface="Bookman Old Style" panose="02050604050505020204" pitchFamily="18" charset="0"/>
              </a:rPr>
              <a:t>The principles of</a:t>
            </a:r>
          </a:p>
          <a:p>
            <a:pPr algn="r"/>
            <a:r>
              <a:rPr lang="en-PH" sz="4000" b="1" dirty="0">
                <a:latin typeface="Comic Sans MS" panose="030F0702030302020204" pitchFamily="66" charset="0"/>
              </a:rPr>
              <a:t>How People Interact</a:t>
            </a:r>
          </a:p>
        </p:txBody>
      </p:sp>
      <p:pic>
        <p:nvPicPr>
          <p:cNvPr id="1028" name="Picture 4" descr="Related image">
            <a:extLst>
              <a:ext uri="{FF2B5EF4-FFF2-40B4-BE49-F238E27FC236}">
                <a16:creationId xmlns:a16="http://schemas.microsoft.com/office/drawing/2014/main" id="{CB7B9EBB-7971-4095-9F05-63A24B668A1C}"/>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1097" t="3846" r="9269" b="3736"/>
          <a:stretch/>
        </p:blipFill>
        <p:spPr bwMode="auto">
          <a:xfrm>
            <a:off x="900332" y="1799744"/>
            <a:ext cx="4938502" cy="4161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08258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676EB-DA62-4DE0-8A5C-A46C75F32238}"/>
              </a:ext>
            </a:extLst>
          </p:cNvPr>
          <p:cNvSpPr txBox="1"/>
          <p:nvPr/>
        </p:nvSpPr>
        <p:spPr>
          <a:xfrm>
            <a:off x="3152272" y="96254"/>
            <a:ext cx="9384631" cy="1554272"/>
          </a:xfrm>
          <a:prstGeom prst="rect">
            <a:avLst/>
          </a:prstGeom>
          <a:noFill/>
        </p:spPr>
        <p:txBody>
          <a:bodyPr wrap="square" rtlCol="0">
            <a:spAutoFit/>
          </a:bodyPr>
          <a:lstStyle/>
          <a:p>
            <a:pPr algn="ctr"/>
            <a:r>
              <a:rPr lang="en-PH" sz="3500" dirty="0">
                <a:solidFill>
                  <a:schemeClr val="bg1"/>
                </a:solidFill>
                <a:latin typeface="Comic Sans MS" panose="030F0702030302020204" pitchFamily="66" charset="0"/>
              </a:rPr>
              <a:t>Principle no. 5: </a:t>
            </a:r>
          </a:p>
          <a:p>
            <a:pPr algn="ctr"/>
            <a:r>
              <a:rPr lang="en-PH" sz="3000" b="1" dirty="0">
                <a:solidFill>
                  <a:schemeClr val="bg1"/>
                </a:solidFill>
                <a:latin typeface="Comic Sans MS" panose="030F0702030302020204" pitchFamily="66" charset="0"/>
              </a:rPr>
              <a:t>TRADE CAN MAKE EVERYONE </a:t>
            </a:r>
          </a:p>
          <a:p>
            <a:pPr algn="ctr"/>
            <a:r>
              <a:rPr lang="en-PH" sz="3000" b="1" dirty="0">
                <a:solidFill>
                  <a:schemeClr val="bg1"/>
                </a:solidFill>
                <a:latin typeface="Comic Sans MS" panose="030F0702030302020204" pitchFamily="66" charset="0"/>
              </a:rPr>
              <a:t>BETTER OFF</a:t>
            </a:r>
          </a:p>
        </p:txBody>
      </p:sp>
      <p:sp>
        <p:nvSpPr>
          <p:cNvPr id="2" name="Rectangle 1">
            <a:extLst>
              <a:ext uri="{FF2B5EF4-FFF2-40B4-BE49-F238E27FC236}">
                <a16:creationId xmlns:a16="http://schemas.microsoft.com/office/drawing/2014/main" id="{5B50D8F0-35EE-4D5F-81C9-E89C43446CCB}"/>
              </a:ext>
            </a:extLst>
          </p:cNvPr>
          <p:cNvSpPr/>
          <p:nvPr/>
        </p:nvSpPr>
        <p:spPr>
          <a:xfrm>
            <a:off x="561475" y="1984484"/>
            <a:ext cx="11197388" cy="2246769"/>
          </a:xfrm>
          <a:prstGeom prst="rect">
            <a:avLst/>
          </a:prstGeom>
        </p:spPr>
        <p:txBody>
          <a:bodyPr wrap="square">
            <a:spAutoFit/>
          </a:bodyPr>
          <a:lstStyle/>
          <a:p>
            <a:pPr marL="457200" indent="-457200">
              <a:buFont typeface="Wingdings" panose="05000000000000000000" pitchFamily="2" charset="2"/>
              <a:buChar char="q"/>
            </a:pPr>
            <a:r>
              <a:rPr lang="en-PH" sz="2800" dirty="0">
                <a:latin typeface="Bookman Old Style" panose="02050604050505020204" pitchFamily="18" charset="0"/>
              </a:rPr>
              <a:t>Rather than being self-sufficient, </a:t>
            </a:r>
            <a:r>
              <a:rPr lang="en-PH" sz="2800" dirty="0">
                <a:latin typeface="Comic Sans MS" panose="030F0702030302020204" pitchFamily="66" charset="0"/>
              </a:rPr>
              <a:t>people can specialize in producing one good or service and exchange it for other goods.  </a:t>
            </a:r>
          </a:p>
          <a:p>
            <a:endParaRPr lang="en-PH" sz="2800" dirty="0">
              <a:latin typeface="Bookman Old Style" panose="02050604050505020204" pitchFamily="18" charset="0"/>
            </a:endParaRPr>
          </a:p>
          <a:p>
            <a:pPr marL="457200" indent="-457200">
              <a:buFont typeface="Wingdings" panose="05000000000000000000" pitchFamily="2" charset="2"/>
              <a:buChar char="q"/>
            </a:pPr>
            <a:r>
              <a:rPr lang="en-PH" sz="2800" dirty="0">
                <a:latin typeface="Bookman Old Style" panose="02050604050505020204" pitchFamily="18" charset="0"/>
              </a:rPr>
              <a:t>Countries also benefit from trade and specialization: </a:t>
            </a:r>
          </a:p>
          <a:p>
            <a:r>
              <a:rPr lang="en-PH" sz="2800" dirty="0">
                <a:latin typeface="Comic Sans MS" panose="030F0702030302020204" pitchFamily="66" charset="0"/>
              </a:rPr>
              <a:t>	</a:t>
            </a:r>
          </a:p>
        </p:txBody>
      </p:sp>
      <p:sp>
        <p:nvSpPr>
          <p:cNvPr id="3" name="Rectangle 2">
            <a:extLst>
              <a:ext uri="{FF2B5EF4-FFF2-40B4-BE49-F238E27FC236}">
                <a16:creationId xmlns:a16="http://schemas.microsoft.com/office/drawing/2014/main" id="{4698D09F-E542-43F9-9009-877723449B27}"/>
              </a:ext>
            </a:extLst>
          </p:cNvPr>
          <p:cNvSpPr/>
          <p:nvPr/>
        </p:nvSpPr>
        <p:spPr>
          <a:xfrm>
            <a:off x="1540043" y="3814788"/>
            <a:ext cx="8951494" cy="1292662"/>
          </a:xfrm>
          <a:prstGeom prst="rect">
            <a:avLst/>
          </a:prstGeom>
        </p:spPr>
        <p:txBody>
          <a:bodyPr wrap="square">
            <a:spAutoFit/>
          </a:bodyPr>
          <a:lstStyle/>
          <a:p>
            <a:pPr marL="457200" indent="-457200">
              <a:buFont typeface="Courier New" panose="02070309020205020404" pitchFamily="49" charset="0"/>
              <a:buChar char="o"/>
            </a:pPr>
            <a:r>
              <a:rPr lang="en-PH" sz="2600" dirty="0">
                <a:latin typeface="Comic Sans MS" panose="030F0702030302020204" pitchFamily="66" charset="0"/>
              </a:rPr>
              <a:t>Get a better price abroad for goods they produce </a:t>
            </a:r>
          </a:p>
          <a:p>
            <a:pPr marL="457200" indent="-457200">
              <a:buFont typeface="Courier New" panose="02070309020205020404" pitchFamily="49" charset="0"/>
              <a:buChar char="o"/>
            </a:pPr>
            <a:r>
              <a:rPr lang="en-PH" sz="2600" dirty="0">
                <a:latin typeface="Comic Sans MS" panose="030F0702030302020204" pitchFamily="66" charset="0"/>
              </a:rPr>
              <a:t>Buy other goods more cheaply from abroad than could be produced at home</a:t>
            </a:r>
          </a:p>
        </p:txBody>
      </p:sp>
    </p:spTree>
    <p:extLst>
      <p:ext uri="{BB962C8B-B14F-4D97-AF65-F5344CB8AC3E}">
        <p14:creationId xmlns:p14="http://schemas.microsoft.com/office/powerpoint/2010/main" val="17737569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676EB-DA62-4DE0-8A5C-A46C75F32238}"/>
              </a:ext>
            </a:extLst>
          </p:cNvPr>
          <p:cNvSpPr txBox="1"/>
          <p:nvPr/>
        </p:nvSpPr>
        <p:spPr>
          <a:xfrm>
            <a:off x="3178087" y="-23655"/>
            <a:ext cx="9432752" cy="1573934"/>
          </a:xfrm>
          <a:prstGeom prst="rect">
            <a:avLst/>
          </a:prstGeom>
          <a:noFill/>
        </p:spPr>
        <p:txBody>
          <a:bodyPr wrap="square" rtlCol="0">
            <a:spAutoFit/>
          </a:bodyPr>
          <a:lstStyle/>
          <a:p>
            <a:pPr algn="ctr"/>
            <a:r>
              <a:rPr lang="en-PH" sz="3500" dirty="0">
                <a:solidFill>
                  <a:schemeClr val="bg1"/>
                </a:solidFill>
                <a:latin typeface="Comic Sans MS" panose="030F0702030302020204" pitchFamily="66" charset="0"/>
              </a:rPr>
              <a:t>Principle no. 6: </a:t>
            </a:r>
          </a:p>
          <a:p>
            <a:pPr algn="ctr"/>
            <a:r>
              <a:rPr lang="en-PH" sz="3000" b="1" dirty="0">
                <a:solidFill>
                  <a:schemeClr val="bg1"/>
                </a:solidFill>
                <a:latin typeface="Comic Sans MS" panose="030F0702030302020204" pitchFamily="66" charset="0"/>
              </a:rPr>
              <a:t>MARKETS ARE USUALLY A GOOD WAY TO ORGANIZE ECONOMIC ACTIVITY</a:t>
            </a:r>
          </a:p>
        </p:txBody>
      </p:sp>
      <p:cxnSp>
        <p:nvCxnSpPr>
          <p:cNvPr id="3" name="Straight Connector 2">
            <a:extLst>
              <a:ext uri="{FF2B5EF4-FFF2-40B4-BE49-F238E27FC236}">
                <a16:creationId xmlns:a16="http://schemas.microsoft.com/office/drawing/2014/main" id="{E95E98B0-DA83-4481-9400-220263C4C194}"/>
              </a:ext>
            </a:extLst>
          </p:cNvPr>
          <p:cNvCxnSpPr/>
          <p:nvPr/>
        </p:nvCxnSpPr>
        <p:spPr>
          <a:xfrm>
            <a:off x="6031835" y="2021305"/>
            <a:ext cx="0" cy="4572000"/>
          </a:xfrm>
          <a:prstGeom prst="line">
            <a:avLst/>
          </a:prstGeom>
          <a:ln w="38100">
            <a:solidFill>
              <a:srgbClr val="F1415A"/>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1744649-849C-4EE9-BB22-4D3C9CDADAC1}"/>
              </a:ext>
            </a:extLst>
          </p:cNvPr>
          <p:cNvCxnSpPr/>
          <p:nvPr/>
        </p:nvCxnSpPr>
        <p:spPr>
          <a:xfrm>
            <a:off x="6136109" y="2005263"/>
            <a:ext cx="0" cy="4572000"/>
          </a:xfrm>
          <a:prstGeom prst="line">
            <a:avLst/>
          </a:prstGeom>
          <a:ln w="38100">
            <a:solidFill>
              <a:srgbClr val="F1415A"/>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B8E631A1-B121-49EA-A1C9-443BE05B6B38}"/>
              </a:ext>
            </a:extLst>
          </p:cNvPr>
          <p:cNvSpPr/>
          <p:nvPr/>
        </p:nvSpPr>
        <p:spPr>
          <a:xfrm>
            <a:off x="352927" y="1779495"/>
            <a:ext cx="5574634" cy="1877437"/>
          </a:xfrm>
          <a:prstGeom prst="rect">
            <a:avLst/>
          </a:prstGeom>
        </p:spPr>
        <p:txBody>
          <a:bodyPr wrap="square">
            <a:spAutoFit/>
          </a:bodyPr>
          <a:lstStyle/>
          <a:p>
            <a:r>
              <a:rPr lang="en-PH" sz="2800" b="1" dirty="0">
                <a:latin typeface="Bookman Old Style" panose="02050604050505020204" pitchFamily="18" charset="0"/>
              </a:rPr>
              <a:t>Market:</a:t>
            </a:r>
            <a:r>
              <a:rPr lang="en-PH" sz="2200" b="1" dirty="0">
                <a:latin typeface="Bookman Old Style" panose="02050604050505020204" pitchFamily="18" charset="0"/>
              </a:rPr>
              <a:t> </a:t>
            </a:r>
            <a:r>
              <a:rPr lang="en-PH" sz="2200" dirty="0">
                <a:latin typeface="Comic Sans MS" panose="030F0702030302020204" pitchFamily="66" charset="0"/>
              </a:rPr>
              <a:t>whereby buyers and sellers come in close contact with each other directly or indirectly to sell or buys goods and service (need not be in a single location) </a:t>
            </a:r>
          </a:p>
        </p:txBody>
      </p:sp>
      <p:sp>
        <p:nvSpPr>
          <p:cNvPr id="7" name="Rectangle 6">
            <a:extLst>
              <a:ext uri="{FF2B5EF4-FFF2-40B4-BE49-F238E27FC236}">
                <a16:creationId xmlns:a16="http://schemas.microsoft.com/office/drawing/2014/main" id="{20660429-8F41-47D2-9B55-AB35C146C982}"/>
              </a:ext>
            </a:extLst>
          </p:cNvPr>
          <p:cNvSpPr/>
          <p:nvPr/>
        </p:nvSpPr>
        <p:spPr>
          <a:xfrm>
            <a:off x="352926" y="3851558"/>
            <a:ext cx="5743073" cy="2123851"/>
          </a:xfrm>
          <a:prstGeom prst="rect">
            <a:avLst/>
          </a:prstGeom>
        </p:spPr>
        <p:txBody>
          <a:bodyPr wrap="square">
            <a:spAutoFit/>
          </a:bodyPr>
          <a:lstStyle/>
          <a:p>
            <a:pPr>
              <a:lnSpc>
                <a:spcPct val="150000"/>
              </a:lnSpc>
            </a:pPr>
            <a:r>
              <a:rPr lang="en-PH" b="1" dirty="0">
                <a:latin typeface="Bookman Old Style" panose="02050604050505020204" pitchFamily="18" charset="0"/>
              </a:rPr>
              <a:t>“Organize economic activity” </a:t>
            </a:r>
            <a:r>
              <a:rPr lang="en-PH" dirty="0">
                <a:latin typeface="Bookman Old Style" panose="02050604050505020204" pitchFamily="18" charset="0"/>
              </a:rPr>
              <a:t>means determining:</a:t>
            </a:r>
          </a:p>
          <a:p>
            <a:pPr>
              <a:lnSpc>
                <a:spcPct val="150000"/>
              </a:lnSpc>
            </a:pPr>
            <a:r>
              <a:rPr lang="en-PH" dirty="0">
                <a:latin typeface="Comic Sans MS" panose="030F0702030302020204" pitchFamily="66" charset="0"/>
              </a:rPr>
              <a:t> • what goods to produce </a:t>
            </a:r>
          </a:p>
          <a:p>
            <a:pPr>
              <a:lnSpc>
                <a:spcPct val="150000"/>
              </a:lnSpc>
            </a:pPr>
            <a:r>
              <a:rPr lang="en-PH" dirty="0">
                <a:latin typeface="Comic Sans MS" panose="030F0702030302020204" pitchFamily="66" charset="0"/>
              </a:rPr>
              <a:t>• how to produce them  </a:t>
            </a:r>
          </a:p>
          <a:p>
            <a:pPr>
              <a:lnSpc>
                <a:spcPct val="150000"/>
              </a:lnSpc>
            </a:pPr>
            <a:r>
              <a:rPr lang="en-PH" dirty="0">
                <a:latin typeface="Comic Sans MS" panose="030F0702030302020204" pitchFamily="66" charset="0"/>
              </a:rPr>
              <a:t>• how much of each to produce </a:t>
            </a:r>
          </a:p>
          <a:p>
            <a:pPr>
              <a:lnSpc>
                <a:spcPct val="150000"/>
              </a:lnSpc>
            </a:pPr>
            <a:r>
              <a:rPr lang="en-PH" dirty="0">
                <a:latin typeface="Comic Sans MS" panose="030F0702030302020204" pitchFamily="66" charset="0"/>
              </a:rPr>
              <a:t>• who gets them</a:t>
            </a:r>
          </a:p>
        </p:txBody>
      </p:sp>
      <p:sp>
        <p:nvSpPr>
          <p:cNvPr id="8" name="Rectangle 7">
            <a:extLst>
              <a:ext uri="{FF2B5EF4-FFF2-40B4-BE49-F238E27FC236}">
                <a16:creationId xmlns:a16="http://schemas.microsoft.com/office/drawing/2014/main" id="{4B12CA20-E684-4BF5-AF7C-6FA18D99AAA7}"/>
              </a:ext>
            </a:extLst>
          </p:cNvPr>
          <p:cNvSpPr/>
          <p:nvPr/>
        </p:nvSpPr>
        <p:spPr>
          <a:xfrm>
            <a:off x="6344657" y="2521078"/>
            <a:ext cx="5494409" cy="1384995"/>
          </a:xfrm>
          <a:prstGeom prst="rect">
            <a:avLst/>
          </a:prstGeom>
        </p:spPr>
        <p:txBody>
          <a:bodyPr wrap="square">
            <a:spAutoFit/>
          </a:bodyPr>
          <a:lstStyle/>
          <a:p>
            <a:pPr algn="just"/>
            <a:r>
              <a:rPr lang="en-PH" sz="2000" dirty="0">
                <a:latin typeface="Bookman Old Style" panose="02050604050505020204" pitchFamily="18" charset="0"/>
              </a:rPr>
              <a:t>A </a:t>
            </a:r>
            <a:r>
              <a:rPr lang="en-PH" sz="2400" b="1" dirty="0">
                <a:latin typeface="Comic Sans MS" panose="030F0702030302020204" pitchFamily="66" charset="0"/>
              </a:rPr>
              <a:t>market economy </a:t>
            </a:r>
            <a:r>
              <a:rPr lang="en-PH" sz="2000" dirty="0">
                <a:latin typeface="Bookman Old Style" panose="02050604050505020204" pitchFamily="18" charset="0"/>
              </a:rPr>
              <a:t>allocates resources through the decentralized decisions of many households and firms as they interact in markets</a:t>
            </a:r>
          </a:p>
        </p:txBody>
      </p:sp>
      <p:sp>
        <p:nvSpPr>
          <p:cNvPr id="9" name="Rectangle 8">
            <a:extLst>
              <a:ext uri="{FF2B5EF4-FFF2-40B4-BE49-F238E27FC236}">
                <a16:creationId xmlns:a16="http://schemas.microsoft.com/office/drawing/2014/main" id="{A98ED953-2B6D-46A2-B582-4B0171D221B8}"/>
              </a:ext>
            </a:extLst>
          </p:cNvPr>
          <p:cNvSpPr/>
          <p:nvPr/>
        </p:nvSpPr>
        <p:spPr>
          <a:xfrm>
            <a:off x="7379382" y="4339388"/>
            <a:ext cx="4331363" cy="1323439"/>
          </a:xfrm>
          <a:prstGeom prst="rect">
            <a:avLst/>
          </a:prstGeom>
        </p:spPr>
        <p:txBody>
          <a:bodyPr wrap="square">
            <a:spAutoFit/>
          </a:bodyPr>
          <a:lstStyle/>
          <a:p>
            <a:r>
              <a:rPr lang="en-PH" sz="1600" dirty="0">
                <a:latin typeface="Bookman Old Style" panose="02050604050505020204" pitchFamily="18" charset="0"/>
              </a:rPr>
              <a:t>Famous insight by Adam Smith in </a:t>
            </a:r>
            <a:r>
              <a:rPr lang="en-PH" sz="1600" i="1" dirty="0">
                <a:latin typeface="Bookman Old Style" panose="02050604050505020204" pitchFamily="18" charset="0"/>
              </a:rPr>
              <a:t>The Wealth of Nations (1776):  </a:t>
            </a:r>
            <a:r>
              <a:rPr lang="en-PH" sz="1600" dirty="0">
                <a:latin typeface="Bookman Old Style" panose="02050604050505020204" pitchFamily="18" charset="0"/>
              </a:rPr>
              <a:t>Each of these households and firms acts as if </a:t>
            </a:r>
            <a:r>
              <a:rPr lang="en-PH" sz="1600" i="1" dirty="0">
                <a:latin typeface="Bookman Old Style" panose="02050604050505020204" pitchFamily="18" charset="0"/>
              </a:rPr>
              <a:t>“led by an invisible hand” </a:t>
            </a:r>
            <a:r>
              <a:rPr lang="en-PH" sz="1600" dirty="0">
                <a:latin typeface="Bookman Old Style" panose="02050604050505020204" pitchFamily="18" charset="0"/>
              </a:rPr>
              <a:t>to promote general economic well-being</a:t>
            </a:r>
          </a:p>
        </p:txBody>
      </p:sp>
    </p:spTree>
    <p:extLst>
      <p:ext uri="{BB962C8B-B14F-4D97-AF65-F5344CB8AC3E}">
        <p14:creationId xmlns:p14="http://schemas.microsoft.com/office/powerpoint/2010/main" val="2839644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E3F5F6F-2028-4666-B9BA-8CAF3F9D25EB}"/>
              </a:ext>
            </a:extLst>
          </p:cNvPr>
          <p:cNvSpPr/>
          <p:nvPr/>
        </p:nvSpPr>
        <p:spPr>
          <a:xfrm>
            <a:off x="786063" y="1926196"/>
            <a:ext cx="10395284" cy="1231106"/>
          </a:xfrm>
          <a:prstGeom prst="rect">
            <a:avLst/>
          </a:prstGeom>
        </p:spPr>
        <p:txBody>
          <a:bodyPr wrap="square">
            <a:spAutoFit/>
          </a:bodyPr>
          <a:lstStyle/>
          <a:p>
            <a:pPr>
              <a:lnSpc>
                <a:spcPct val="150000"/>
              </a:lnSpc>
            </a:pPr>
            <a:r>
              <a:rPr lang="en-PH" sz="2400" dirty="0">
                <a:latin typeface="Bookman Old Style" panose="02050604050505020204" pitchFamily="18" charset="0"/>
              </a:rPr>
              <a:t>The </a:t>
            </a:r>
            <a:r>
              <a:rPr lang="en-PH" sz="2800" b="1" dirty="0">
                <a:latin typeface="Comic Sans MS" panose="030F0702030302020204" pitchFamily="66" charset="0"/>
              </a:rPr>
              <a:t>invisible hand </a:t>
            </a:r>
            <a:r>
              <a:rPr lang="en-PH" sz="2400" dirty="0">
                <a:latin typeface="Bookman Old Style" panose="02050604050505020204" pitchFamily="18" charset="0"/>
              </a:rPr>
              <a:t>works through the price system: </a:t>
            </a:r>
          </a:p>
          <a:p>
            <a:pPr>
              <a:lnSpc>
                <a:spcPct val="150000"/>
              </a:lnSpc>
            </a:pPr>
            <a:r>
              <a:rPr lang="en-PH" sz="2400" dirty="0">
                <a:latin typeface="Bookman Old Style" panose="02050604050505020204" pitchFamily="18" charset="0"/>
              </a:rPr>
              <a:t>	</a:t>
            </a:r>
            <a:endParaRPr lang="en-PH" sz="2400" dirty="0">
              <a:latin typeface="Comic Sans MS" panose="030F0702030302020204" pitchFamily="66" charset="0"/>
            </a:endParaRPr>
          </a:p>
        </p:txBody>
      </p:sp>
      <p:sp>
        <p:nvSpPr>
          <p:cNvPr id="6" name="TextBox 5">
            <a:extLst>
              <a:ext uri="{FF2B5EF4-FFF2-40B4-BE49-F238E27FC236}">
                <a16:creationId xmlns:a16="http://schemas.microsoft.com/office/drawing/2014/main" id="{66A32DBF-FA0A-44AA-8757-8A734608C4B2}"/>
              </a:ext>
            </a:extLst>
          </p:cNvPr>
          <p:cNvSpPr txBox="1"/>
          <p:nvPr/>
        </p:nvSpPr>
        <p:spPr>
          <a:xfrm>
            <a:off x="3128212" y="-33892"/>
            <a:ext cx="9432752" cy="1573934"/>
          </a:xfrm>
          <a:prstGeom prst="rect">
            <a:avLst/>
          </a:prstGeom>
          <a:noFill/>
        </p:spPr>
        <p:txBody>
          <a:bodyPr wrap="square" rtlCol="0">
            <a:spAutoFit/>
          </a:bodyPr>
          <a:lstStyle/>
          <a:p>
            <a:pPr algn="ctr"/>
            <a:r>
              <a:rPr lang="en-PH" sz="3500" dirty="0">
                <a:solidFill>
                  <a:schemeClr val="bg1"/>
                </a:solidFill>
                <a:latin typeface="Comic Sans MS" panose="030F0702030302020204" pitchFamily="66" charset="0"/>
              </a:rPr>
              <a:t>Principle no. 6: </a:t>
            </a:r>
          </a:p>
          <a:p>
            <a:pPr algn="ctr"/>
            <a:r>
              <a:rPr lang="en-PH" sz="3000" b="1" dirty="0">
                <a:solidFill>
                  <a:schemeClr val="bg1"/>
                </a:solidFill>
                <a:latin typeface="Comic Sans MS" panose="030F0702030302020204" pitchFamily="66" charset="0"/>
              </a:rPr>
              <a:t>MARKETS ARE USUALLY A GOOD WAY TO ORGANIZE ECONOMIC ACTIVITY</a:t>
            </a:r>
          </a:p>
        </p:txBody>
      </p:sp>
      <p:sp>
        <p:nvSpPr>
          <p:cNvPr id="7" name="Rectangle 6">
            <a:extLst>
              <a:ext uri="{FF2B5EF4-FFF2-40B4-BE49-F238E27FC236}">
                <a16:creationId xmlns:a16="http://schemas.microsoft.com/office/drawing/2014/main" id="{CD9EF353-4158-4FDF-9893-CCDB60323007}"/>
              </a:ext>
            </a:extLst>
          </p:cNvPr>
          <p:cNvSpPr/>
          <p:nvPr/>
        </p:nvSpPr>
        <p:spPr>
          <a:xfrm>
            <a:off x="1523999" y="2752253"/>
            <a:ext cx="9464842" cy="2349618"/>
          </a:xfrm>
          <a:prstGeom prst="rect">
            <a:avLst/>
          </a:prstGeom>
        </p:spPr>
        <p:txBody>
          <a:bodyPr wrap="square">
            <a:spAutoFit/>
          </a:bodyPr>
          <a:lstStyle/>
          <a:p>
            <a:pPr marL="285750" indent="-285750">
              <a:lnSpc>
                <a:spcPct val="150000"/>
              </a:lnSpc>
              <a:buFont typeface="Wingdings" panose="05000000000000000000" pitchFamily="2" charset="2"/>
              <a:buChar char="q"/>
            </a:pPr>
            <a:r>
              <a:rPr lang="en-PH" sz="2000" dirty="0">
                <a:latin typeface="Comic Sans MS" panose="030F0702030302020204" pitchFamily="66" charset="0"/>
              </a:rPr>
              <a:t>the interaction of buyers and sellers determines prices.  </a:t>
            </a:r>
          </a:p>
          <a:p>
            <a:pPr marL="285750" indent="-285750">
              <a:lnSpc>
                <a:spcPct val="150000"/>
              </a:lnSpc>
              <a:buFont typeface="Wingdings" panose="05000000000000000000" pitchFamily="2" charset="2"/>
              <a:buChar char="q"/>
            </a:pPr>
            <a:r>
              <a:rPr lang="en-PH" sz="2000" dirty="0">
                <a:latin typeface="Comic Sans MS" panose="030F0702030302020204" pitchFamily="66" charset="0"/>
              </a:rPr>
              <a:t>each price reflects the good’s value to buyers and the cost of producing the good.  </a:t>
            </a:r>
          </a:p>
          <a:p>
            <a:pPr marL="285750" indent="-285750">
              <a:lnSpc>
                <a:spcPct val="150000"/>
              </a:lnSpc>
              <a:buFont typeface="Wingdings" panose="05000000000000000000" pitchFamily="2" charset="2"/>
              <a:buChar char="q"/>
            </a:pPr>
            <a:r>
              <a:rPr lang="en-PH" sz="2000" dirty="0">
                <a:latin typeface="Comic Sans MS" panose="030F0702030302020204" pitchFamily="66" charset="0"/>
              </a:rPr>
              <a:t>prices guide self-interested households and firms to make decisions that, in many cases, maximize society’s economic well-being.</a:t>
            </a:r>
          </a:p>
        </p:txBody>
      </p:sp>
    </p:spTree>
    <p:extLst>
      <p:ext uri="{BB962C8B-B14F-4D97-AF65-F5344CB8AC3E}">
        <p14:creationId xmlns:p14="http://schemas.microsoft.com/office/powerpoint/2010/main" val="3108761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676EB-DA62-4DE0-8A5C-A46C75F32238}"/>
              </a:ext>
            </a:extLst>
          </p:cNvPr>
          <p:cNvSpPr txBox="1"/>
          <p:nvPr/>
        </p:nvSpPr>
        <p:spPr>
          <a:xfrm>
            <a:off x="3104146" y="146604"/>
            <a:ext cx="9384631" cy="1523494"/>
          </a:xfrm>
          <a:prstGeom prst="rect">
            <a:avLst/>
          </a:prstGeom>
          <a:noFill/>
        </p:spPr>
        <p:txBody>
          <a:bodyPr wrap="square" rtlCol="0">
            <a:spAutoFit/>
          </a:bodyPr>
          <a:lstStyle/>
          <a:p>
            <a:pPr algn="ctr"/>
            <a:r>
              <a:rPr lang="en-PH" sz="3500" dirty="0">
                <a:solidFill>
                  <a:schemeClr val="bg1"/>
                </a:solidFill>
                <a:latin typeface="Comic Sans MS" panose="030F0702030302020204" pitchFamily="66" charset="0"/>
              </a:rPr>
              <a:t>Principle no. 7: </a:t>
            </a:r>
          </a:p>
          <a:p>
            <a:pPr algn="ctr"/>
            <a:r>
              <a:rPr lang="en-PH" sz="2900" b="1" dirty="0">
                <a:solidFill>
                  <a:schemeClr val="bg1"/>
                </a:solidFill>
                <a:latin typeface="Comic Sans MS" panose="030F0702030302020204" pitchFamily="66" charset="0"/>
              </a:rPr>
              <a:t>GOVERNMENT CAN SOMETIMES IMPROVE MARKET OUTCOMES</a:t>
            </a:r>
          </a:p>
        </p:txBody>
      </p:sp>
      <p:sp>
        <p:nvSpPr>
          <p:cNvPr id="2" name="Rectangle 1">
            <a:extLst>
              <a:ext uri="{FF2B5EF4-FFF2-40B4-BE49-F238E27FC236}">
                <a16:creationId xmlns:a16="http://schemas.microsoft.com/office/drawing/2014/main" id="{37C6D8A7-73C2-4CC4-8154-79B8C3BB6350}"/>
              </a:ext>
            </a:extLst>
          </p:cNvPr>
          <p:cNvSpPr/>
          <p:nvPr/>
        </p:nvSpPr>
        <p:spPr>
          <a:xfrm>
            <a:off x="367417" y="1989592"/>
            <a:ext cx="5983706" cy="1569660"/>
          </a:xfrm>
          <a:prstGeom prst="rect">
            <a:avLst/>
          </a:prstGeom>
        </p:spPr>
        <p:txBody>
          <a:bodyPr wrap="square">
            <a:spAutoFit/>
          </a:bodyPr>
          <a:lstStyle/>
          <a:p>
            <a:pPr algn="just"/>
            <a:r>
              <a:rPr lang="en-US" sz="2400" dirty="0">
                <a:latin typeface="Book Antiqua" panose="020B0604020202020204" pitchFamily="18" charset="0"/>
              </a:rPr>
              <a:t>Two broad reasons for a government to intervene in the economy:</a:t>
            </a:r>
            <a:r>
              <a:rPr lang="en-US" sz="2400" b="1" dirty="0">
                <a:latin typeface="Comic Sans MS" panose="030F0702030302020204" pitchFamily="66" charset="0"/>
              </a:rPr>
              <a:t> (1) to promote efficiency</a:t>
            </a:r>
            <a:r>
              <a:rPr lang="en-US" sz="2400" dirty="0">
                <a:latin typeface="Book Antiqua" panose="020B0604020202020204" pitchFamily="18" charset="0"/>
              </a:rPr>
              <a:t> and </a:t>
            </a:r>
            <a:r>
              <a:rPr lang="en-US" sz="2400" b="1" dirty="0">
                <a:latin typeface="Comic Sans MS" panose="030F0702030302020204" pitchFamily="66" charset="0"/>
              </a:rPr>
              <a:t>(2) to promote equity.</a:t>
            </a:r>
          </a:p>
          <a:p>
            <a:pPr algn="just"/>
            <a:r>
              <a:rPr lang="en-US" sz="2400" dirty="0">
                <a:latin typeface="Book Antiqua" panose="020B0604020202020204" pitchFamily="18" charset="0"/>
              </a:rPr>
              <a:t> </a:t>
            </a:r>
            <a:endParaRPr lang="en-PH" sz="2400" dirty="0">
              <a:latin typeface="Book Antiqua" panose="020B0604020202020204" pitchFamily="18" charset="0"/>
            </a:endParaRPr>
          </a:p>
        </p:txBody>
      </p:sp>
      <p:sp>
        <p:nvSpPr>
          <p:cNvPr id="3" name="Rectangle 2">
            <a:extLst>
              <a:ext uri="{FF2B5EF4-FFF2-40B4-BE49-F238E27FC236}">
                <a16:creationId xmlns:a16="http://schemas.microsoft.com/office/drawing/2014/main" id="{AFDDF779-B630-40F4-8985-906383994F69}"/>
              </a:ext>
            </a:extLst>
          </p:cNvPr>
          <p:cNvSpPr/>
          <p:nvPr/>
        </p:nvSpPr>
        <p:spPr>
          <a:xfrm>
            <a:off x="603386" y="4045950"/>
            <a:ext cx="5983706" cy="1231106"/>
          </a:xfrm>
          <a:prstGeom prst="rect">
            <a:avLst/>
          </a:prstGeom>
        </p:spPr>
        <p:txBody>
          <a:bodyPr wrap="square">
            <a:spAutoFit/>
          </a:bodyPr>
          <a:lstStyle/>
          <a:p>
            <a:r>
              <a:rPr lang="en-PH" sz="2600" b="1" dirty="0">
                <a:solidFill>
                  <a:srgbClr val="F0182D"/>
                </a:solidFill>
                <a:latin typeface="Comic Sans MS" panose="030F0702030302020204" pitchFamily="66" charset="0"/>
              </a:rPr>
              <a:t>Market failure: </a:t>
            </a:r>
            <a:r>
              <a:rPr lang="en-PH" sz="2400" dirty="0">
                <a:latin typeface="Book Antiqua" panose="020B0604020202020204" pitchFamily="18" charset="0"/>
              </a:rPr>
              <a:t>a situation in which a market left on its own fail to allocate  resources efficiently</a:t>
            </a:r>
          </a:p>
        </p:txBody>
      </p:sp>
      <p:sp>
        <p:nvSpPr>
          <p:cNvPr id="4" name="Rectangle 3">
            <a:extLst>
              <a:ext uri="{FF2B5EF4-FFF2-40B4-BE49-F238E27FC236}">
                <a16:creationId xmlns:a16="http://schemas.microsoft.com/office/drawing/2014/main" id="{853A6749-77C9-4387-8BFB-025B88E0EAC6}"/>
              </a:ext>
            </a:extLst>
          </p:cNvPr>
          <p:cNvSpPr/>
          <p:nvPr/>
        </p:nvSpPr>
        <p:spPr>
          <a:xfrm>
            <a:off x="7122086" y="2016509"/>
            <a:ext cx="4803742" cy="4616648"/>
          </a:xfrm>
          <a:prstGeom prst="rect">
            <a:avLst/>
          </a:prstGeom>
        </p:spPr>
        <p:txBody>
          <a:bodyPr wrap="square">
            <a:spAutoFit/>
          </a:bodyPr>
          <a:lstStyle/>
          <a:p>
            <a:r>
              <a:rPr lang="en-PH" sz="2400" b="1" dirty="0">
                <a:latin typeface="Book Antiqua" panose="020B0604020202020204" pitchFamily="18" charset="0"/>
              </a:rPr>
              <a:t>Some reasons that can cause market failure: </a:t>
            </a:r>
          </a:p>
          <a:p>
            <a:endParaRPr lang="en-PH" sz="2400" b="1" dirty="0">
              <a:latin typeface="Book Antiqua" panose="020B0604020202020204" pitchFamily="18" charset="0"/>
            </a:endParaRPr>
          </a:p>
          <a:p>
            <a:r>
              <a:rPr lang="en-PH" sz="2400" b="1" dirty="0">
                <a:latin typeface="Book Antiqua" panose="020B0604020202020204" pitchFamily="18" charset="0"/>
              </a:rPr>
              <a:t>    </a:t>
            </a:r>
            <a:r>
              <a:rPr lang="en-PH" sz="2400" b="1" dirty="0">
                <a:latin typeface="Comic Sans MS" panose="030F0702030302020204" pitchFamily="66" charset="0"/>
              </a:rPr>
              <a:t> </a:t>
            </a:r>
            <a:r>
              <a:rPr lang="en-PH" sz="2200" b="1" dirty="0">
                <a:solidFill>
                  <a:srgbClr val="F0182D"/>
                </a:solidFill>
                <a:latin typeface="Comic Sans MS" panose="030F0702030302020204" pitchFamily="66" charset="0"/>
              </a:rPr>
              <a:t>Externalities</a:t>
            </a:r>
            <a:r>
              <a:rPr lang="en-PH" sz="2200" dirty="0">
                <a:latin typeface="Book Antiqua" panose="020B0604020202020204" pitchFamily="18" charset="0"/>
              </a:rPr>
              <a:t>, when the 	production or consumption 	of a good affects bystanders 	(e.g. pollution) </a:t>
            </a:r>
          </a:p>
          <a:p>
            <a:endParaRPr lang="en-PH" sz="2200" dirty="0">
              <a:latin typeface="Book Antiqua" panose="020B0604020202020204" pitchFamily="18" charset="0"/>
            </a:endParaRPr>
          </a:p>
          <a:p>
            <a:r>
              <a:rPr lang="en-PH" sz="2200" dirty="0">
                <a:latin typeface="Book Antiqua" panose="020B0604020202020204" pitchFamily="18" charset="0"/>
              </a:rPr>
              <a:t>     </a:t>
            </a:r>
            <a:r>
              <a:rPr lang="en-PH" sz="2200" b="1" dirty="0">
                <a:solidFill>
                  <a:srgbClr val="F0182D"/>
                </a:solidFill>
                <a:latin typeface="Comic Sans MS" panose="030F0702030302020204" pitchFamily="66" charset="0"/>
              </a:rPr>
              <a:t>Market power</a:t>
            </a:r>
            <a:r>
              <a:rPr lang="en-PH" sz="2200" dirty="0">
                <a:latin typeface="Book Antiqua" panose="020B0604020202020204" pitchFamily="18" charset="0"/>
              </a:rPr>
              <a:t>, the ability of a 	single economic actor (or 	small group of actors) to 	have a substantial influence 	on market prices</a:t>
            </a:r>
            <a:endParaRPr lang="en-PH" sz="2200" dirty="0"/>
          </a:p>
        </p:txBody>
      </p:sp>
      <p:sp>
        <p:nvSpPr>
          <p:cNvPr id="6" name="Rectangle: Rounded Corners 5">
            <a:extLst>
              <a:ext uri="{FF2B5EF4-FFF2-40B4-BE49-F238E27FC236}">
                <a16:creationId xmlns:a16="http://schemas.microsoft.com/office/drawing/2014/main" id="{54ADCCD4-FCBF-4E6C-A738-210E24D6809C}"/>
              </a:ext>
            </a:extLst>
          </p:cNvPr>
          <p:cNvSpPr/>
          <p:nvPr/>
        </p:nvSpPr>
        <p:spPr>
          <a:xfrm>
            <a:off x="396615" y="3752659"/>
            <a:ext cx="5983706" cy="1806439"/>
          </a:xfrm>
          <a:prstGeom prst="roundRect">
            <a:avLst/>
          </a:prstGeom>
          <a:noFill/>
          <a:ln w="76200">
            <a:solidFill>
              <a:srgbClr val="2187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7" name="Rectangle: Rounded Corners 6">
            <a:extLst>
              <a:ext uri="{FF2B5EF4-FFF2-40B4-BE49-F238E27FC236}">
                <a16:creationId xmlns:a16="http://schemas.microsoft.com/office/drawing/2014/main" id="{DF2D9D08-A7D9-4878-A8B5-4F0FF7B5796F}"/>
              </a:ext>
            </a:extLst>
          </p:cNvPr>
          <p:cNvSpPr/>
          <p:nvPr/>
        </p:nvSpPr>
        <p:spPr>
          <a:xfrm>
            <a:off x="6890821" y="1989592"/>
            <a:ext cx="4904564" cy="4647182"/>
          </a:xfrm>
          <a:prstGeom prst="roundRect">
            <a:avLst/>
          </a:prstGeom>
          <a:noFill/>
          <a:ln w="76200">
            <a:solidFill>
              <a:srgbClr val="2187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Tree>
    <p:extLst>
      <p:ext uri="{BB962C8B-B14F-4D97-AF65-F5344CB8AC3E}">
        <p14:creationId xmlns:p14="http://schemas.microsoft.com/office/powerpoint/2010/main" val="30370363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41DADC1-5872-454D-A992-3B643D3F16D3}"/>
              </a:ext>
            </a:extLst>
          </p:cNvPr>
          <p:cNvSpPr txBox="1"/>
          <p:nvPr/>
        </p:nvSpPr>
        <p:spPr>
          <a:xfrm>
            <a:off x="1118376" y="2867159"/>
            <a:ext cx="10467476" cy="2000548"/>
          </a:xfrm>
          <a:prstGeom prst="rect">
            <a:avLst/>
          </a:prstGeom>
          <a:noFill/>
        </p:spPr>
        <p:txBody>
          <a:bodyPr wrap="square" rtlCol="0">
            <a:spAutoFit/>
          </a:bodyPr>
          <a:lstStyle/>
          <a:p>
            <a:pPr algn="r"/>
            <a:r>
              <a:rPr lang="en-PH" sz="3600" dirty="0">
                <a:latin typeface="Bookman Old Style" panose="02050604050505020204" pitchFamily="18" charset="0"/>
              </a:rPr>
              <a:t>The principles of</a:t>
            </a:r>
          </a:p>
          <a:p>
            <a:pPr algn="r"/>
            <a:r>
              <a:rPr lang="en-PH" sz="4400" b="1" dirty="0">
                <a:latin typeface="Comic Sans MS" panose="030F0702030302020204" pitchFamily="66" charset="0"/>
              </a:rPr>
              <a:t>How Economy as a </a:t>
            </a:r>
          </a:p>
          <a:p>
            <a:pPr algn="r"/>
            <a:r>
              <a:rPr lang="en-PH" sz="4400" b="1" dirty="0">
                <a:latin typeface="Comic Sans MS" panose="030F0702030302020204" pitchFamily="66" charset="0"/>
              </a:rPr>
              <a:t>Whole Works</a:t>
            </a:r>
            <a:endParaRPr lang="en-PH" sz="4000" b="1" dirty="0">
              <a:latin typeface="Comic Sans MS" panose="030F0702030302020204" pitchFamily="66" charset="0"/>
            </a:endParaRPr>
          </a:p>
        </p:txBody>
      </p:sp>
      <p:pic>
        <p:nvPicPr>
          <p:cNvPr id="3" name="Picture 2">
            <a:extLst>
              <a:ext uri="{FF2B5EF4-FFF2-40B4-BE49-F238E27FC236}">
                <a16:creationId xmlns:a16="http://schemas.microsoft.com/office/drawing/2014/main" id="{B1BA2B7D-8A8A-4BE3-BF91-785EE4D85A0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2758" y="2082018"/>
            <a:ext cx="4536705" cy="3840480"/>
          </a:xfrm>
          <a:prstGeom prst="rect">
            <a:avLst/>
          </a:prstGeom>
        </p:spPr>
      </p:pic>
    </p:spTree>
    <p:extLst>
      <p:ext uri="{BB962C8B-B14F-4D97-AF65-F5344CB8AC3E}">
        <p14:creationId xmlns:p14="http://schemas.microsoft.com/office/powerpoint/2010/main" val="509302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676EB-DA62-4DE0-8A5C-A46C75F32238}"/>
              </a:ext>
            </a:extLst>
          </p:cNvPr>
          <p:cNvSpPr txBox="1"/>
          <p:nvPr/>
        </p:nvSpPr>
        <p:spPr>
          <a:xfrm>
            <a:off x="3354773" y="60347"/>
            <a:ext cx="8823159" cy="1831271"/>
          </a:xfrm>
          <a:prstGeom prst="rect">
            <a:avLst/>
          </a:prstGeom>
          <a:noFill/>
        </p:spPr>
        <p:txBody>
          <a:bodyPr wrap="square" rtlCol="0">
            <a:spAutoFit/>
          </a:bodyPr>
          <a:lstStyle/>
          <a:p>
            <a:pPr algn="ctr"/>
            <a:r>
              <a:rPr lang="en-PH" sz="3000" dirty="0">
                <a:solidFill>
                  <a:schemeClr val="bg1"/>
                </a:solidFill>
                <a:latin typeface="Comic Sans MS" panose="030F0702030302020204" pitchFamily="66" charset="0"/>
              </a:rPr>
              <a:t>Principle no. 8: </a:t>
            </a:r>
          </a:p>
          <a:p>
            <a:pPr algn="ctr"/>
            <a:r>
              <a:rPr lang="en-PH" sz="2700" b="1" dirty="0">
                <a:solidFill>
                  <a:schemeClr val="bg1"/>
                </a:solidFill>
                <a:latin typeface="Comic Sans MS" panose="030F0702030302020204" pitchFamily="66" charset="0"/>
              </a:rPr>
              <a:t>A COUNTRY’S STANDARD OF LIVING DEPENDS ON ITS ABILITY TO PRODUCE GOODS </a:t>
            </a:r>
          </a:p>
          <a:p>
            <a:pPr algn="ctr"/>
            <a:r>
              <a:rPr lang="en-PH" sz="2700" b="1" dirty="0">
                <a:solidFill>
                  <a:schemeClr val="bg1"/>
                </a:solidFill>
                <a:latin typeface="Comic Sans MS" panose="030F0702030302020204" pitchFamily="66" charset="0"/>
              </a:rPr>
              <a:t>AND SERVICES</a:t>
            </a:r>
          </a:p>
        </p:txBody>
      </p:sp>
      <p:sp>
        <p:nvSpPr>
          <p:cNvPr id="2" name="Rectangle 1">
            <a:extLst>
              <a:ext uri="{FF2B5EF4-FFF2-40B4-BE49-F238E27FC236}">
                <a16:creationId xmlns:a16="http://schemas.microsoft.com/office/drawing/2014/main" id="{B0607DE3-FBB7-4442-8D7F-797F50584ADB}"/>
              </a:ext>
            </a:extLst>
          </p:cNvPr>
          <p:cNvSpPr/>
          <p:nvPr/>
        </p:nvSpPr>
        <p:spPr>
          <a:xfrm>
            <a:off x="656493" y="2425230"/>
            <a:ext cx="10794610" cy="1354217"/>
          </a:xfrm>
          <a:prstGeom prst="rect">
            <a:avLst/>
          </a:prstGeom>
        </p:spPr>
        <p:txBody>
          <a:bodyPr wrap="square">
            <a:spAutoFit/>
          </a:bodyPr>
          <a:lstStyle/>
          <a:p>
            <a:r>
              <a:rPr lang="en-PH" sz="2600" dirty="0">
                <a:latin typeface="Book Antiqua" panose="020B0604020202020204" pitchFamily="18" charset="0"/>
              </a:rPr>
              <a:t>The most important determinant of living standards</a:t>
            </a:r>
            <a:r>
              <a:rPr lang="en-PH" sz="2800" dirty="0">
                <a:latin typeface="Book Antiqua" panose="020B0604020202020204" pitchFamily="18" charset="0"/>
              </a:rPr>
              <a:t>: </a:t>
            </a:r>
            <a:r>
              <a:rPr lang="en-PH" sz="2800" b="1" dirty="0">
                <a:solidFill>
                  <a:srgbClr val="F0182D"/>
                </a:solidFill>
                <a:latin typeface="Comic Sans MS" panose="030F0702030302020204" pitchFamily="66" charset="0"/>
              </a:rPr>
              <a:t>productivity</a:t>
            </a:r>
            <a:r>
              <a:rPr lang="en-PH" sz="2800" dirty="0">
                <a:latin typeface="Comic Sans MS" panose="030F0702030302020204" pitchFamily="66" charset="0"/>
              </a:rPr>
              <a:t>, the amount of goods and services produced per unit of labor.   </a:t>
            </a:r>
          </a:p>
          <a:p>
            <a:endParaRPr lang="en-PH" sz="2600" dirty="0">
              <a:latin typeface="Book Antiqua" panose="020B0604020202020204" pitchFamily="18" charset="0"/>
            </a:endParaRPr>
          </a:p>
        </p:txBody>
      </p:sp>
      <p:sp>
        <p:nvSpPr>
          <p:cNvPr id="3" name="Rectangle 2">
            <a:extLst>
              <a:ext uri="{FF2B5EF4-FFF2-40B4-BE49-F238E27FC236}">
                <a16:creationId xmlns:a16="http://schemas.microsoft.com/office/drawing/2014/main" id="{9FB4E8DC-CD26-436D-83F5-43104E237943}"/>
              </a:ext>
            </a:extLst>
          </p:cNvPr>
          <p:cNvSpPr/>
          <p:nvPr/>
        </p:nvSpPr>
        <p:spPr>
          <a:xfrm>
            <a:off x="2133599" y="3779447"/>
            <a:ext cx="9359705" cy="861774"/>
          </a:xfrm>
          <a:prstGeom prst="rect">
            <a:avLst/>
          </a:prstGeom>
        </p:spPr>
        <p:txBody>
          <a:bodyPr wrap="square">
            <a:spAutoFit/>
          </a:bodyPr>
          <a:lstStyle/>
          <a:p>
            <a:r>
              <a:rPr lang="en-PH" sz="2500" dirty="0">
                <a:latin typeface="Book Antiqua" panose="020B0604020202020204" pitchFamily="18" charset="0"/>
              </a:rPr>
              <a:t>Productivity depends on the equipment, skills, and technology available to workers. </a:t>
            </a:r>
          </a:p>
        </p:txBody>
      </p:sp>
      <p:sp>
        <p:nvSpPr>
          <p:cNvPr id="4" name="Arrow: Right 3">
            <a:extLst>
              <a:ext uri="{FF2B5EF4-FFF2-40B4-BE49-F238E27FC236}">
                <a16:creationId xmlns:a16="http://schemas.microsoft.com/office/drawing/2014/main" id="{0EBD6472-C3C7-46E6-8BB9-57F80B8E8C0F}"/>
              </a:ext>
            </a:extLst>
          </p:cNvPr>
          <p:cNvSpPr/>
          <p:nvPr/>
        </p:nvSpPr>
        <p:spPr>
          <a:xfrm>
            <a:off x="1364568" y="3812341"/>
            <a:ext cx="703385" cy="472582"/>
          </a:xfrm>
          <a:prstGeom prst="rightArrow">
            <a:avLst/>
          </a:prstGeom>
          <a:solidFill>
            <a:srgbClr val="218767"/>
          </a:solidFill>
          <a:ln>
            <a:solidFill>
              <a:srgbClr val="2187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Tree>
    <p:extLst>
      <p:ext uri="{BB962C8B-B14F-4D97-AF65-F5344CB8AC3E}">
        <p14:creationId xmlns:p14="http://schemas.microsoft.com/office/powerpoint/2010/main" val="26232451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676EB-DA62-4DE0-8A5C-A46C75F32238}"/>
              </a:ext>
            </a:extLst>
          </p:cNvPr>
          <p:cNvSpPr txBox="1"/>
          <p:nvPr/>
        </p:nvSpPr>
        <p:spPr>
          <a:xfrm>
            <a:off x="3465092" y="-24061"/>
            <a:ext cx="9039728" cy="1615827"/>
          </a:xfrm>
          <a:prstGeom prst="rect">
            <a:avLst/>
          </a:prstGeom>
          <a:noFill/>
        </p:spPr>
        <p:txBody>
          <a:bodyPr wrap="square" rtlCol="0">
            <a:spAutoFit/>
          </a:bodyPr>
          <a:lstStyle/>
          <a:p>
            <a:pPr algn="ctr"/>
            <a:r>
              <a:rPr lang="en-PH" sz="3500" dirty="0">
                <a:solidFill>
                  <a:schemeClr val="bg1"/>
                </a:solidFill>
                <a:latin typeface="Comic Sans MS" panose="030F0702030302020204" pitchFamily="66" charset="0"/>
              </a:rPr>
              <a:t>Principle no. 9: </a:t>
            </a:r>
          </a:p>
          <a:p>
            <a:pPr algn="ctr"/>
            <a:r>
              <a:rPr lang="en-PH" sz="3200" b="1" dirty="0">
                <a:solidFill>
                  <a:schemeClr val="bg1"/>
                </a:solidFill>
                <a:latin typeface="Comic Sans MS" panose="030F0702030302020204" pitchFamily="66" charset="0"/>
              </a:rPr>
              <a:t>PRICES RISE WHEN GOVERNMENT PRINTS TO MUCH MONEY</a:t>
            </a:r>
          </a:p>
        </p:txBody>
      </p:sp>
      <p:sp>
        <p:nvSpPr>
          <p:cNvPr id="2" name="TextBox 1">
            <a:extLst>
              <a:ext uri="{FF2B5EF4-FFF2-40B4-BE49-F238E27FC236}">
                <a16:creationId xmlns:a16="http://schemas.microsoft.com/office/drawing/2014/main" id="{B529B8E5-4FDA-43B3-A475-DF1B009D022E}"/>
              </a:ext>
            </a:extLst>
          </p:cNvPr>
          <p:cNvSpPr txBox="1"/>
          <p:nvPr/>
        </p:nvSpPr>
        <p:spPr>
          <a:xfrm>
            <a:off x="745587" y="2180487"/>
            <a:ext cx="4836943" cy="1508105"/>
          </a:xfrm>
          <a:prstGeom prst="rect">
            <a:avLst/>
          </a:prstGeom>
          <a:noFill/>
        </p:spPr>
        <p:txBody>
          <a:bodyPr wrap="square" rtlCol="0">
            <a:spAutoFit/>
          </a:bodyPr>
          <a:lstStyle/>
          <a:p>
            <a:pPr algn="just"/>
            <a:r>
              <a:rPr lang="en-PH" sz="3600" b="1" dirty="0">
                <a:solidFill>
                  <a:srgbClr val="F0182D"/>
                </a:solidFill>
                <a:latin typeface="Comic Sans MS" panose="030F0702030302020204" pitchFamily="66" charset="0"/>
              </a:rPr>
              <a:t>Inflation</a:t>
            </a:r>
            <a:r>
              <a:rPr lang="en-PH" sz="2800" dirty="0">
                <a:latin typeface="Book Antiqua" panose="020B0604020202020204" pitchFamily="18" charset="0"/>
              </a:rPr>
              <a:t> an increase in the overall level of prices in the economy</a:t>
            </a:r>
          </a:p>
        </p:txBody>
      </p:sp>
      <p:sp>
        <p:nvSpPr>
          <p:cNvPr id="3" name="TextBox 2">
            <a:extLst>
              <a:ext uri="{FF2B5EF4-FFF2-40B4-BE49-F238E27FC236}">
                <a16:creationId xmlns:a16="http://schemas.microsoft.com/office/drawing/2014/main" id="{90500EDD-CB76-4094-98BC-CFDF0B40E3FD}"/>
              </a:ext>
            </a:extLst>
          </p:cNvPr>
          <p:cNvSpPr txBox="1"/>
          <p:nvPr/>
        </p:nvSpPr>
        <p:spPr>
          <a:xfrm>
            <a:off x="1477100" y="4092648"/>
            <a:ext cx="5247249" cy="461665"/>
          </a:xfrm>
          <a:prstGeom prst="rect">
            <a:avLst/>
          </a:prstGeom>
          <a:noFill/>
        </p:spPr>
        <p:txBody>
          <a:bodyPr wrap="square" rtlCol="0">
            <a:spAutoFit/>
          </a:bodyPr>
          <a:lstStyle/>
          <a:p>
            <a:r>
              <a:rPr lang="en-PH" sz="2400" dirty="0">
                <a:latin typeface="Book Antiqua" panose="020B0604020202020204" pitchFamily="18" charset="0"/>
              </a:rPr>
              <a:t>What causes inflation?</a:t>
            </a:r>
          </a:p>
        </p:txBody>
      </p:sp>
      <p:sp>
        <p:nvSpPr>
          <p:cNvPr id="6" name="TextBox 5">
            <a:extLst>
              <a:ext uri="{FF2B5EF4-FFF2-40B4-BE49-F238E27FC236}">
                <a16:creationId xmlns:a16="http://schemas.microsoft.com/office/drawing/2014/main" id="{FC100C77-46F3-4496-A2C7-694E6B87FD3E}"/>
              </a:ext>
            </a:extLst>
          </p:cNvPr>
          <p:cNvSpPr txBox="1"/>
          <p:nvPr/>
        </p:nvSpPr>
        <p:spPr>
          <a:xfrm>
            <a:off x="2079668" y="4610809"/>
            <a:ext cx="5247249" cy="461665"/>
          </a:xfrm>
          <a:prstGeom prst="rect">
            <a:avLst/>
          </a:prstGeom>
          <a:noFill/>
        </p:spPr>
        <p:txBody>
          <a:bodyPr wrap="square" rtlCol="0">
            <a:spAutoFit/>
          </a:bodyPr>
          <a:lstStyle/>
          <a:p>
            <a:r>
              <a:rPr lang="en-PH" sz="2400" dirty="0">
                <a:latin typeface="Comic Sans MS" panose="030F0702030302020204" pitchFamily="66" charset="0"/>
              </a:rPr>
              <a:t>---growth in the quantity of money</a:t>
            </a:r>
          </a:p>
        </p:txBody>
      </p:sp>
      <p:sp>
        <p:nvSpPr>
          <p:cNvPr id="7" name="TextBox 6">
            <a:extLst>
              <a:ext uri="{FF2B5EF4-FFF2-40B4-BE49-F238E27FC236}">
                <a16:creationId xmlns:a16="http://schemas.microsoft.com/office/drawing/2014/main" id="{9BD492CA-99ED-428B-BE5C-1D35C935003C}"/>
              </a:ext>
            </a:extLst>
          </p:cNvPr>
          <p:cNvSpPr txBox="1"/>
          <p:nvPr/>
        </p:nvSpPr>
        <p:spPr>
          <a:xfrm>
            <a:off x="7540285" y="5658501"/>
            <a:ext cx="5247249" cy="461665"/>
          </a:xfrm>
          <a:prstGeom prst="rect">
            <a:avLst/>
          </a:prstGeom>
          <a:noFill/>
        </p:spPr>
        <p:txBody>
          <a:bodyPr wrap="square" rtlCol="0">
            <a:spAutoFit/>
          </a:bodyPr>
          <a:lstStyle/>
          <a:p>
            <a:r>
              <a:rPr lang="en-PH" sz="2400" dirty="0">
                <a:latin typeface="Comic Sans MS" panose="030F0702030302020204" pitchFamily="66" charset="0"/>
              </a:rPr>
              <a:t>Did  you know?</a:t>
            </a:r>
          </a:p>
        </p:txBody>
      </p:sp>
      <p:sp>
        <p:nvSpPr>
          <p:cNvPr id="4" name="Thought Bubble: Cloud 3">
            <a:extLst>
              <a:ext uri="{FF2B5EF4-FFF2-40B4-BE49-F238E27FC236}">
                <a16:creationId xmlns:a16="http://schemas.microsoft.com/office/drawing/2014/main" id="{DFFF6547-9F9F-4CFD-AA16-FD4618EED18B}"/>
              </a:ext>
            </a:extLst>
          </p:cNvPr>
          <p:cNvSpPr/>
          <p:nvPr/>
        </p:nvSpPr>
        <p:spPr>
          <a:xfrm>
            <a:off x="7540285" y="2053883"/>
            <a:ext cx="4417253" cy="3114373"/>
          </a:xfrm>
          <a:prstGeom prst="cloudCallout">
            <a:avLst/>
          </a:prstGeom>
          <a:solidFill>
            <a:srgbClr val="2CB68B"/>
          </a:solidFill>
          <a:ln>
            <a:solidFill>
              <a:srgbClr val="21876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8" name="TextBox 7">
            <a:extLst>
              <a:ext uri="{FF2B5EF4-FFF2-40B4-BE49-F238E27FC236}">
                <a16:creationId xmlns:a16="http://schemas.microsoft.com/office/drawing/2014/main" id="{DAFB2D6F-69D2-4048-A1F0-61D2969ABAE3}"/>
              </a:ext>
            </a:extLst>
          </p:cNvPr>
          <p:cNvSpPr txBox="1"/>
          <p:nvPr/>
        </p:nvSpPr>
        <p:spPr>
          <a:xfrm>
            <a:off x="7877906" y="2672859"/>
            <a:ext cx="3615397" cy="1938992"/>
          </a:xfrm>
          <a:prstGeom prst="rect">
            <a:avLst/>
          </a:prstGeom>
          <a:noFill/>
        </p:spPr>
        <p:txBody>
          <a:bodyPr wrap="square" rtlCol="0">
            <a:spAutoFit/>
          </a:bodyPr>
          <a:lstStyle/>
          <a:p>
            <a:pPr algn="ctr"/>
            <a:r>
              <a:rPr lang="en-PH" sz="2400" b="1" dirty="0">
                <a:latin typeface="Comic Sans MS" panose="030F0702030302020204" pitchFamily="66" charset="0"/>
              </a:rPr>
              <a:t>When government prints large quantities of the nation’s money, the value of the money falls</a:t>
            </a:r>
          </a:p>
        </p:txBody>
      </p:sp>
      <p:sp>
        <p:nvSpPr>
          <p:cNvPr id="9" name="Rectangle 8">
            <a:extLst>
              <a:ext uri="{FF2B5EF4-FFF2-40B4-BE49-F238E27FC236}">
                <a16:creationId xmlns:a16="http://schemas.microsoft.com/office/drawing/2014/main" id="{15189301-CBE1-4310-993D-3C16F46BB5E0}"/>
              </a:ext>
            </a:extLst>
          </p:cNvPr>
          <p:cNvSpPr/>
          <p:nvPr/>
        </p:nvSpPr>
        <p:spPr>
          <a:xfrm>
            <a:off x="1179324" y="3895697"/>
            <a:ext cx="279810" cy="923330"/>
          </a:xfrm>
          <a:prstGeom prst="rect">
            <a:avLst/>
          </a:prstGeom>
        </p:spPr>
        <p:txBody>
          <a:bodyPr wrap="square">
            <a:spAutoFit/>
          </a:bodyPr>
          <a:lstStyle/>
          <a:p>
            <a:r>
              <a:rPr lang="en-PH" sz="5400" b="1" dirty="0">
                <a:solidFill>
                  <a:srgbClr val="F0182D"/>
                </a:solidFill>
                <a:latin typeface="Arial Black" panose="020B0A04020102020204" pitchFamily="34" charset="0"/>
                <a:ea typeface="Segoe UI Black" panose="020B0A02040204020203" pitchFamily="34" charset="0"/>
              </a:rPr>
              <a:t>!</a:t>
            </a:r>
            <a:endParaRPr lang="en-PH" b="1" dirty="0">
              <a:solidFill>
                <a:srgbClr val="F0182D"/>
              </a:solidFill>
              <a:latin typeface="Arial Black" panose="020B0A04020102020204" pitchFamily="34" charset="0"/>
              <a:ea typeface="Segoe UI Black" panose="020B0A02040204020203" pitchFamily="34" charset="0"/>
            </a:endParaRPr>
          </a:p>
        </p:txBody>
      </p:sp>
    </p:spTree>
    <p:extLst>
      <p:ext uri="{BB962C8B-B14F-4D97-AF65-F5344CB8AC3E}">
        <p14:creationId xmlns:p14="http://schemas.microsoft.com/office/powerpoint/2010/main" val="2943070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C8BDBE6-6DAE-4065-B660-41D4CE9D30E5}"/>
              </a:ext>
            </a:extLst>
          </p:cNvPr>
          <p:cNvSpPr>
            <a:spLocks noGrp="1"/>
          </p:cNvSpPr>
          <p:nvPr>
            <p:ph idx="1"/>
          </p:nvPr>
        </p:nvSpPr>
        <p:spPr>
          <a:xfrm>
            <a:off x="838200" y="1981396"/>
            <a:ext cx="10515600" cy="3970476"/>
          </a:xfrm>
        </p:spPr>
        <p:txBody>
          <a:bodyPr>
            <a:normAutofit/>
          </a:bodyPr>
          <a:lstStyle/>
          <a:p>
            <a:pPr marL="0" indent="0">
              <a:buNone/>
            </a:pPr>
            <a:r>
              <a:rPr lang="en-PH" sz="2800" dirty="0">
                <a:latin typeface="Bookman Old Style" panose="02050604050505020204" pitchFamily="18" charset="0"/>
              </a:rPr>
              <a:t>Chapter objectives:</a:t>
            </a:r>
          </a:p>
          <a:p>
            <a:pPr marL="0" indent="0">
              <a:buNone/>
            </a:pPr>
            <a:endParaRPr lang="en-PH" sz="2800" dirty="0">
              <a:latin typeface="Bookman Old Style" panose="02050604050505020204" pitchFamily="18" charset="0"/>
            </a:endParaRPr>
          </a:p>
          <a:p>
            <a:pPr marL="742950" indent="-742950">
              <a:buAutoNum type="arabicPeriod"/>
            </a:pPr>
            <a:r>
              <a:rPr lang="en-PH" sz="2400" dirty="0">
                <a:latin typeface="Bookman Old Style" panose="02050604050505020204" pitchFamily="18" charset="0"/>
              </a:rPr>
              <a:t>To learn what Economics is all about?</a:t>
            </a:r>
          </a:p>
          <a:p>
            <a:pPr marL="742950" indent="-742950">
              <a:buAutoNum type="arabicPeriod"/>
            </a:pPr>
            <a:r>
              <a:rPr lang="en-PH" sz="2400" dirty="0">
                <a:latin typeface="Bookman Old Style" panose="02050604050505020204" pitchFamily="18" charset="0"/>
              </a:rPr>
              <a:t>What are the principles of how people make decisions?</a:t>
            </a:r>
          </a:p>
          <a:p>
            <a:pPr marL="742950" indent="-742950">
              <a:buAutoNum type="arabicPeriod"/>
            </a:pPr>
            <a:r>
              <a:rPr lang="en-PH" sz="2400" dirty="0">
                <a:latin typeface="Bookman Old Style" panose="02050604050505020204" pitchFamily="18" charset="0"/>
              </a:rPr>
              <a:t>What are the principles of how people interact?</a:t>
            </a:r>
          </a:p>
          <a:p>
            <a:pPr marL="742950" indent="-742950">
              <a:buAutoNum type="arabicPeriod"/>
            </a:pPr>
            <a:r>
              <a:rPr lang="en-PH" sz="2400" dirty="0">
                <a:latin typeface="Bookman Old Style" panose="02050604050505020204" pitchFamily="18" charset="0"/>
              </a:rPr>
              <a:t>What are the principles of how the economy works as a whole?</a:t>
            </a:r>
            <a:r>
              <a:rPr lang="en-PH" dirty="0"/>
              <a:t> </a:t>
            </a:r>
          </a:p>
        </p:txBody>
      </p:sp>
    </p:spTree>
    <p:extLst>
      <p:ext uri="{BB962C8B-B14F-4D97-AF65-F5344CB8AC3E}">
        <p14:creationId xmlns:p14="http://schemas.microsoft.com/office/powerpoint/2010/main" val="6420774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676EB-DA62-4DE0-8A5C-A46C75F32238}"/>
              </a:ext>
            </a:extLst>
          </p:cNvPr>
          <p:cNvSpPr txBox="1"/>
          <p:nvPr/>
        </p:nvSpPr>
        <p:spPr>
          <a:xfrm>
            <a:off x="4066673" y="-24061"/>
            <a:ext cx="8125327" cy="1877437"/>
          </a:xfrm>
          <a:prstGeom prst="rect">
            <a:avLst/>
          </a:prstGeom>
          <a:noFill/>
        </p:spPr>
        <p:txBody>
          <a:bodyPr wrap="square" rtlCol="0">
            <a:spAutoFit/>
          </a:bodyPr>
          <a:lstStyle/>
          <a:p>
            <a:pPr algn="ctr"/>
            <a:r>
              <a:rPr lang="en-PH" sz="3000" dirty="0">
                <a:solidFill>
                  <a:schemeClr val="bg1"/>
                </a:solidFill>
                <a:latin typeface="Comic Sans MS" panose="030F0702030302020204" pitchFamily="66" charset="0"/>
              </a:rPr>
              <a:t>Principle no. 10: </a:t>
            </a:r>
          </a:p>
          <a:p>
            <a:pPr algn="ctr"/>
            <a:r>
              <a:rPr lang="en-PH" sz="2800" b="1" dirty="0">
                <a:solidFill>
                  <a:schemeClr val="bg1"/>
                </a:solidFill>
                <a:latin typeface="Comic Sans MS" panose="030F0702030302020204" pitchFamily="66" charset="0"/>
              </a:rPr>
              <a:t>SOCIETY FACES A SHORT-RUN TRADEOFF BETWEEN INFLATION AND UNEMPLOYMENT</a:t>
            </a:r>
          </a:p>
        </p:txBody>
      </p:sp>
      <p:sp>
        <p:nvSpPr>
          <p:cNvPr id="2" name="Rectangle 1">
            <a:extLst>
              <a:ext uri="{FF2B5EF4-FFF2-40B4-BE49-F238E27FC236}">
                <a16:creationId xmlns:a16="http://schemas.microsoft.com/office/drawing/2014/main" id="{865E162F-EEA6-42C2-8C85-4625DE326243}"/>
              </a:ext>
            </a:extLst>
          </p:cNvPr>
          <p:cNvSpPr/>
          <p:nvPr/>
        </p:nvSpPr>
        <p:spPr>
          <a:xfrm>
            <a:off x="1655298" y="2037809"/>
            <a:ext cx="8642254" cy="1045223"/>
          </a:xfrm>
          <a:prstGeom prst="rect">
            <a:avLst/>
          </a:prstGeom>
        </p:spPr>
        <p:txBody>
          <a:bodyPr wrap="square">
            <a:spAutoFit/>
          </a:bodyPr>
          <a:lstStyle/>
          <a:p>
            <a:pPr>
              <a:lnSpc>
                <a:spcPct val="150000"/>
              </a:lnSpc>
            </a:pPr>
            <a:r>
              <a:rPr lang="en-PH" sz="2200" dirty="0">
                <a:latin typeface="Book Antiqua" panose="020B0604020202020204" pitchFamily="18" charset="0"/>
              </a:rPr>
              <a:t>&gt;&gt; In the short-run (1 – 2 years), many economic policies push inflation and unemployment in opposite directions. </a:t>
            </a:r>
          </a:p>
        </p:txBody>
      </p:sp>
      <p:sp>
        <p:nvSpPr>
          <p:cNvPr id="3" name="TextBox 2">
            <a:extLst>
              <a:ext uri="{FF2B5EF4-FFF2-40B4-BE49-F238E27FC236}">
                <a16:creationId xmlns:a16="http://schemas.microsoft.com/office/drawing/2014/main" id="{3C3B26A9-6BA0-4A36-884F-066FAFA5963C}"/>
              </a:ext>
            </a:extLst>
          </p:cNvPr>
          <p:cNvSpPr txBox="1"/>
          <p:nvPr/>
        </p:nvSpPr>
        <p:spPr>
          <a:xfrm>
            <a:off x="3404387" y="3417525"/>
            <a:ext cx="5608322" cy="461665"/>
          </a:xfrm>
          <a:prstGeom prst="rect">
            <a:avLst/>
          </a:prstGeom>
          <a:noFill/>
        </p:spPr>
        <p:txBody>
          <a:bodyPr wrap="square" rtlCol="0">
            <a:spAutoFit/>
          </a:bodyPr>
          <a:lstStyle/>
          <a:p>
            <a:r>
              <a:rPr lang="en-PH" sz="2400" b="1" dirty="0">
                <a:latin typeface="Book Antiqua" panose="020B0604020202020204" pitchFamily="18" charset="0"/>
              </a:rPr>
              <a:t>Phillip’s Curve </a:t>
            </a:r>
          </a:p>
        </p:txBody>
      </p:sp>
      <p:sp>
        <p:nvSpPr>
          <p:cNvPr id="4" name="Rectangle 3">
            <a:extLst>
              <a:ext uri="{FF2B5EF4-FFF2-40B4-BE49-F238E27FC236}">
                <a16:creationId xmlns:a16="http://schemas.microsoft.com/office/drawing/2014/main" id="{386526F5-58F6-42A0-A5B1-C9135B80B884}"/>
              </a:ext>
            </a:extLst>
          </p:cNvPr>
          <p:cNvSpPr/>
          <p:nvPr/>
        </p:nvSpPr>
        <p:spPr>
          <a:xfrm>
            <a:off x="3615400" y="3851054"/>
            <a:ext cx="4572000" cy="1107996"/>
          </a:xfrm>
          <a:prstGeom prst="rect">
            <a:avLst/>
          </a:prstGeom>
        </p:spPr>
        <p:txBody>
          <a:bodyPr wrap="square">
            <a:spAutoFit/>
          </a:bodyPr>
          <a:lstStyle/>
          <a:p>
            <a:r>
              <a:rPr lang="en-PH" sz="2200" dirty="0">
                <a:latin typeface="Comic Sans MS" panose="030F0702030302020204" pitchFamily="66" charset="0"/>
              </a:rPr>
              <a:t>a curve that shows the short-run tradeoff between inflation and unemployment</a:t>
            </a:r>
          </a:p>
        </p:txBody>
      </p:sp>
    </p:spTree>
    <p:extLst>
      <p:ext uri="{BB962C8B-B14F-4D97-AF65-F5344CB8AC3E}">
        <p14:creationId xmlns:p14="http://schemas.microsoft.com/office/powerpoint/2010/main" val="8095554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0647FA-455D-4B5C-AA56-609BF0EE0302}"/>
              </a:ext>
            </a:extLst>
          </p:cNvPr>
          <p:cNvSpPr>
            <a:spLocks noGrp="1"/>
          </p:cNvSpPr>
          <p:nvPr>
            <p:ph idx="1"/>
          </p:nvPr>
        </p:nvSpPr>
        <p:spPr/>
        <p:txBody>
          <a:bodyPr/>
          <a:lstStyle/>
          <a:p>
            <a:endParaRPr lang="en-PH"/>
          </a:p>
        </p:txBody>
      </p:sp>
      <p:sp>
        <p:nvSpPr>
          <p:cNvPr id="3" name="Title 2">
            <a:extLst>
              <a:ext uri="{FF2B5EF4-FFF2-40B4-BE49-F238E27FC236}">
                <a16:creationId xmlns:a16="http://schemas.microsoft.com/office/drawing/2014/main" id="{5357277B-6567-4673-B2D3-8CA03ED6C312}"/>
              </a:ext>
            </a:extLst>
          </p:cNvPr>
          <p:cNvSpPr>
            <a:spLocks noGrp="1"/>
          </p:cNvSpPr>
          <p:nvPr>
            <p:ph type="title"/>
          </p:nvPr>
        </p:nvSpPr>
        <p:spPr/>
        <p:txBody>
          <a:bodyPr/>
          <a:lstStyle/>
          <a:p>
            <a:endParaRPr lang="en-PH"/>
          </a:p>
        </p:txBody>
      </p:sp>
      <p:sp>
        <p:nvSpPr>
          <p:cNvPr id="4" name="Subtitle 3">
            <a:extLst>
              <a:ext uri="{FF2B5EF4-FFF2-40B4-BE49-F238E27FC236}">
                <a16:creationId xmlns:a16="http://schemas.microsoft.com/office/drawing/2014/main" id="{DDE6F597-C574-4905-B2E7-236570BEEDCC}"/>
              </a:ext>
            </a:extLst>
          </p:cNvPr>
          <p:cNvSpPr>
            <a:spLocks noGrp="1"/>
          </p:cNvSpPr>
          <p:nvPr>
            <p:ph type="subTitle" idx="13"/>
          </p:nvPr>
        </p:nvSpPr>
        <p:spPr/>
        <p:txBody>
          <a:bodyPr/>
          <a:lstStyle/>
          <a:p>
            <a:endParaRPr lang="en-PH"/>
          </a:p>
        </p:txBody>
      </p:sp>
    </p:spTree>
    <p:extLst>
      <p:ext uri="{BB962C8B-B14F-4D97-AF65-F5344CB8AC3E}">
        <p14:creationId xmlns:p14="http://schemas.microsoft.com/office/powerpoint/2010/main" val="3318063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FA269BB-9CF1-436E-9ADF-E46804694E4E}" type="slidenum">
              <a:rPr lang="en-US" smtClean="0"/>
              <a:t>3</a:t>
            </a:fld>
            <a:endParaRPr lang="en-US"/>
          </a:p>
        </p:txBody>
      </p:sp>
      <p:sp>
        <p:nvSpPr>
          <p:cNvPr id="11" name="TextBox 10">
            <a:extLst>
              <a:ext uri="{FF2B5EF4-FFF2-40B4-BE49-F238E27FC236}">
                <a16:creationId xmlns:a16="http://schemas.microsoft.com/office/drawing/2014/main" id="{E96D080F-DAD7-45FB-AA42-0D4F854772E1}"/>
              </a:ext>
            </a:extLst>
          </p:cNvPr>
          <p:cNvSpPr txBox="1"/>
          <p:nvPr/>
        </p:nvSpPr>
        <p:spPr>
          <a:xfrm>
            <a:off x="3221502" y="295422"/>
            <a:ext cx="8707901" cy="707886"/>
          </a:xfrm>
          <a:prstGeom prst="rect">
            <a:avLst/>
          </a:prstGeom>
          <a:noFill/>
        </p:spPr>
        <p:txBody>
          <a:bodyPr wrap="square" rtlCol="0">
            <a:spAutoFit/>
          </a:bodyPr>
          <a:lstStyle/>
          <a:p>
            <a:pPr algn="ctr"/>
            <a:r>
              <a:rPr lang="en-PH" sz="4000" dirty="0">
                <a:solidFill>
                  <a:schemeClr val="bg1"/>
                </a:solidFill>
                <a:latin typeface="Comic Sans MS" panose="030F0702030302020204" pitchFamily="66" charset="0"/>
              </a:rPr>
              <a:t>What ECONOMICS is all about?</a:t>
            </a:r>
          </a:p>
        </p:txBody>
      </p:sp>
      <p:sp>
        <p:nvSpPr>
          <p:cNvPr id="12" name="Rectangle 11">
            <a:extLst>
              <a:ext uri="{FF2B5EF4-FFF2-40B4-BE49-F238E27FC236}">
                <a16:creationId xmlns:a16="http://schemas.microsoft.com/office/drawing/2014/main" id="{7F48936D-723F-4ACE-A3F5-3FA25394FB5E}"/>
              </a:ext>
            </a:extLst>
          </p:cNvPr>
          <p:cNvSpPr/>
          <p:nvPr/>
        </p:nvSpPr>
        <p:spPr>
          <a:xfrm>
            <a:off x="6625882" y="2069432"/>
            <a:ext cx="4866927" cy="4286918"/>
          </a:xfrm>
          <a:prstGeom prst="rect">
            <a:avLst/>
          </a:prstGeom>
          <a:noFill/>
          <a:ln w="38100">
            <a:solidFill>
              <a:srgbClr val="F0182D"/>
            </a:soli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5" name="Picture 14">
            <a:extLst>
              <a:ext uri="{FF2B5EF4-FFF2-40B4-BE49-F238E27FC236}">
                <a16:creationId xmlns:a16="http://schemas.microsoft.com/office/drawing/2014/main" id="{7CA44B4E-E991-4003-B4E4-996D62C458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94363" y="2266384"/>
            <a:ext cx="6358597" cy="3703096"/>
          </a:xfrm>
          <a:prstGeom prst="rect">
            <a:avLst/>
          </a:prstGeom>
        </p:spPr>
      </p:pic>
      <p:sp>
        <p:nvSpPr>
          <p:cNvPr id="16" name="TextBox 15">
            <a:extLst>
              <a:ext uri="{FF2B5EF4-FFF2-40B4-BE49-F238E27FC236}">
                <a16:creationId xmlns:a16="http://schemas.microsoft.com/office/drawing/2014/main" id="{689C4CA3-1FEF-43FB-BB03-4EB08103F826}"/>
              </a:ext>
            </a:extLst>
          </p:cNvPr>
          <p:cNvSpPr txBox="1"/>
          <p:nvPr/>
        </p:nvSpPr>
        <p:spPr>
          <a:xfrm>
            <a:off x="444243" y="4054838"/>
            <a:ext cx="5493677" cy="1661993"/>
          </a:xfrm>
          <a:prstGeom prst="rect">
            <a:avLst/>
          </a:prstGeom>
          <a:noFill/>
        </p:spPr>
        <p:txBody>
          <a:bodyPr wrap="square" rtlCol="0">
            <a:spAutoFit/>
          </a:bodyPr>
          <a:lstStyle/>
          <a:p>
            <a:pPr algn="just"/>
            <a:r>
              <a:rPr lang="en-PH" sz="3000" b="1" dirty="0">
                <a:solidFill>
                  <a:srgbClr val="F0182D"/>
                </a:solidFill>
                <a:latin typeface="Comic Sans MS" panose="030F0702030302020204" pitchFamily="66" charset="0"/>
              </a:rPr>
              <a:t>E C O N O M I C S</a:t>
            </a:r>
            <a:r>
              <a:rPr lang="en-PH" sz="3000" dirty="0">
                <a:latin typeface="Comic Sans MS" panose="030F0702030302020204" pitchFamily="66" charset="0"/>
              </a:rPr>
              <a:t>  </a:t>
            </a:r>
            <a:r>
              <a:rPr lang="en-PH" sz="2400" dirty="0">
                <a:latin typeface="Bookman Old Style" panose="02050604050505020204" pitchFamily="18" charset="0"/>
              </a:rPr>
              <a:t>is the study of how individuals and societies satisfy their unlimited wants with their limited resources.</a:t>
            </a:r>
          </a:p>
        </p:txBody>
      </p:sp>
      <p:sp>
        <p:nvSpPr>
          <p:cNvPr id="17" name="TextBox 16">
            <a:extLst>
              <a:ext uri="{FF2B5EF4-FFF2-40B4-BE49-F238E27FC236}">
                <a16:creationId xmlns:a16="http://schemas.microsoft.com/office/drawing/2014/main" id="{9B55C6C0-D445-4DF0-BCDA-013FFDFF9BBE}"/>
              </a:ext>
            </a:extLst>
          </p:cNvPr>
          <p:cNvSpPr txBox="1"/>
          <p:nvPr/>
        </p:nvSpPr>
        <p:spPr>
          <a:xfrm>
            <a:off x="372054" y="2338573"/>
            <a:ext cx="5493677" cy="1261884"/>
          </a:xfrm>
          <a:prstGeom prst="rect">
            <a:avLst/>
          </a:prstGeom>
          <a:noFill/>
        </p:spPr>
        <p:txBody>
          <a:bodyPr wrap="square" rtlCol="0">
            <a:spAutoFit/>
          </a:bodyPr>
          <a:lstStyle/>
          <a:p>
            <a:pPr algn="just"/>
            <a:r>
              <a:rPr lang="en-PH" sz="2800" b="1" dirty="0">
                <a:solidFill>
                  <a:srgbClr val="F0182D"/>
                </a:solidFill>
                <a:latin typeface="Comic Sans MS" panose="030F0702030302020204" pitchFamily="66" charset="0"/>
              </a:rPr>
              <a:t>SCARCITY</a:t>
            </a:r>
            <a:r>
              <a:rPr lang="en-PH" sz="2400" dirty="0"/>
              <a:t> </a:t>
            </a:r>
            <a:r>
              <a:rPr lang="en-PH" sz="2400" dirty="0">
                <a:latin typeface="Bookman Old Style" panose="02050604050505020204" pitchFamily="18" charset="0"/>
              </a:rPr>
              <a:t>is the situation that exists because wants are unlimited and resources are limited</a:t>
            </a:r>
          </a:p>
        </p:txBody>
      </p:sp>
    </p:spTree>
    <p:extLst>
      <p:ext uri="{BB962C8B-B14F-4D97-AF65-F5344CB8AC3E}">
        <p14:creationId xmlns:p14="http://schemas.microsoft.com/office/powerpoint/2010/main" val="26355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fade">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CBE04A-F037-4756-870A-2AFEBCFE888C}"/>
              </a:ext>
            </a:extLst>
          </p:cNvPr>
          <p:cNvSpPr txBox="1"/>
          <p:nvPr/>
        </p:nvSpPr>
        <p:spPr>
          <a:xfrm>
            <a:off x="3994484" y="433136"/>
            <a:ext cx="7748337" cy="646331"/>
          </a:xfrm>
          <a:prstGeom prst="rect">
            <a:avLst/>
          </a:prstGeom>
          <a:noFill/>
        </p:spPr>
        <p:txBody>
          <a:bodyPr wrap="square" rtlCol="0">
            <a:spAutoFit/>
          </a:bodyPr>
          <a:lstStyle/>
          <a:p>
            <a:pPr algn="ctr"/>
            <a:r>
              <a:rPr lang="en-PH" sz="3600" dirty="0">
                <a:solidFill>
                  <a:schemeClr val="bg1"/>
                </a:solidFill>
                <a:latin typeface="Comic Sans MS" panose="030F0702030302020204" pitchFamily="66" charset="0"/>
              </a:rPr>
              <a:t>3 Basic Economic Questions:</a:t>
            </a:r>
          </a:p>
        </p:txBody>
      </p:sp>
      <p:sp>
        <p:nvSpPr>
          <p:cNvPr id="12" name="Rectangle: Top Corners One Rounded and One Snipped 11">
            <a:extLst>
              <a:ext uri="{FF2B5EF4-FFF2-40B4-BE49-F238E27FC236}">
                <a16:creationId xmlns:a16="http://schemas.microsoft.com/office/drawing/2014/main" id="{0CB0CE28-9D03-4308-AAB4-ABFFCE31603F}"/>
              </a:ext>
            </a:extLst>
          </p:cNvPr>
          <p:cNvSpPr/>
          <p:nvPr/>
        </p:nvSpPr>
        <p:spPr>
          <a:xfrm>
            <a:off x="453190" y="1810656"/>
            <a:ext cx="7082588" cy="1684421"/>
          </a:xfrm>
          <a:prstGeom prst="snipRoundRect">
            <a:avLst/>
          </a:prstGeom>
          <a:solidFill>
            <a:srgbClr val="F1415A"/>
          </a:solid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3" name="Rectangle: Top Corners One Rounded and One Snipped 12">
            <a:extLst>
              <a:ext uri="{FF2B5EF4-FFF2-40B4-BE49-F238E27FC236}">
                <a16:creationId xmlns:a16="http://schemas.microsoft.com/office/drawing/2014/main" id="{075ED2A6-1460-41D3-B0AF-95ABFF6B0D54}"/>
              </a:ext>
            </a:extLst>
          </p:cNvPr>
          <p:cNvSpPr/>
          <p:nvPr/>
        </p:nvSpPr>
        <p:spPr>
          <a:xfrm>
            <a:off x="2506577" y="3275550"/>
            <a:ext cx="7082588" cy="1684421"/>
          </a:xfrm>
          <a:prstGeom prst="snipRoundRect">
            <a:avLst/>
          </a:prstGeom>
          <a:solidFill>
            <a:srgbClr val="F1415A"/>
          </a:solid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4" name="Rectangle: Top Corners One Rounded and One Snipped 13">
            <a:extLst>
              <a:ext uri="{FF2B5EF4-FFF2-40B4-BE49-F238E27FC236}">
                <a16:creationId xmlns:a16="http://schemas.microsoft.com/office/drawing/2014/main" id="{641DDC1F-5904-4A17-9063-691F7DD6E5C2}"/>
              </a:ext>
            </a:extLst>
          </p:cNvPr>
          <p:cNvSpPr/>
          <p:nvPr/>
        </p:nvSpPr>
        <p:spPr>
          <a:xfrm>
            <a:off x="4660233" y="4740443"/>
            <a:ext cx="7082588" cy="1684421"/>
          </a:xfrm>
          <a:prstGeom prst="snipRoundRect">
            <a:avLst/>
          </a:prstGeom>
          <a:solidFill>
            <a:srgbClr val="F1415A"/>
          </a:solid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pic>
        <p:nvPicPr>
          <p:cNvPr id="16" name="Picture 15">
            <a:extLst>
              <a:ext uri="{FF2B5EF4-FFF2-40B4-BE49-F238E27FC236}">
                <a16:creationId xmlns:a16="http://schemas.microsoft.com/office/drawing/2014/main" id="{11EE8CEA-8CC5-4FD8-A278-475D0342CD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2564" y="1907577"/>
            <a:ext cx="1750891" cy="1521423"/>
          </a:xfrm>
          <a:prstGeom prst="rect">
            <a:avLst/>
          </a:prstGeom>
        </p:spPr>
      </p:pic>
      <p:sp>
        <p:nvSpPr>
          <p:cNvPr id="17" name="TextBox 16">
            <a:extLst>
              <a:ext uri="{FF2B5EF4-FFF2-40B4-BE49-F238E27FC236}">
                <a16:creationId xmlns:a16="http://schemas.microsoft.com/office/drawing/2014/main" id="{1593C53B-E8E8-4AF2-9AC2-EAC561C0B0AC}"/>
              </a:ext>
            </a:extLst>
          </p:cNvPr>
          <p:cNvSpPr txBox="1"/>
          <p:nvPr/>
        </p:nvSpPr>
        <p:spPr>
          <a:xfrm>
            <a:off x="2410325" y="2294020"/>
            <a:ext cx="4880812" cy="646331"/>
          </a:xfrm>
          <a:prstGeom prst="rect">
            <a:avLst/>
          </a:prstGeom>
          <a:noFill/>
        </p:spPr>
        <p:txBody>
          <a:bodyPr wrap="square" rtlCol="0">
            <a:spAutoFit/>
          </a:bodyPr>
          <a:lstStyle/>
          <a:p>
            <a:pPr algn="ctr"/>
            <a:r>
              <a:rPr lang="en-PH" sz="3600" dirty="0">
                <a:solidFill>
                  <a:schemeClr val="bg1"/>
                </a:solidFill>
                <a:latin typeface="Comic Sans MS" panose="030F0702030302020204" pitchFamily="66" charset="0"/>
              </a:rPr>
              <a:t>1. WHAT to produce?</a:t>
            </a:r>
          </a:p>
        </p:txBody>
      </p:sp>
      <p:pic>
        <p:nvPicPr>
          <p:cNvPr id="19" name="Picture 18">
            <a:extLst>
              <a:ext uri="{FF2B5EF4-FFF2-40B4-BE49-F238E27FC236}">
                <a16:creationId xmlns:a16="http://schemas.microsoft.com/office/drawing/2014/main" id="{D92A4FB5-B901-4839-9BF2-52604C82A9C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874793" y="4845670"/>
            <a:ext cx="1804737" cy="1522092"/>
          </a:xfrm>
          <a:prstGeom prst="rect">
            <a:avLst/>
          </a:prstGeom>
        </p:spPr>
      </p:pic>
      <p:pic>
        <p:nvPicPr>
          <p:cNvPr id="21" name="Picture 20">
            <a:extLst>
              <a:ext uri="{FF2B5EF4-FFF2-40B4-BE49-F238E27FC236}">
                <a16:creationId xmlns:a16="http://schemas.microsoft.com/office/drawing/2014/main" id="{01870384-C534-4BE2-B913-089378DB2B9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97746" y="3364319"/>
            <a:ext cx="1759096" cy="1537369"/>
          </a:xfrm>
          <a:prstGeom prst="rect">
            <a:avLst/>
          </a:prstGeom>
        </p:spPr>
      </p:pic>
      <p:sp>
        <p:nvSpPr>
          <p:cNvPr id="22" name="TextBox 21">
            <a:extLst>
              <a:ext uri="{FF2B5EF4-FFF2-40B4-BE49-F238E27FC236}">
                <a16:creationId xmlns:a16="http://schemas.microsoft.com/office/drawing/2014/main" id="{D3F717F6-4BBF-4E45-94C9-DF75FDB719F2}"/>
              </a:ext>
            </a:extLst>
          </p:cNvPr>
          <p:cNvSpPr txBox="1"/>
          <p:nvPr/>
        </p:nvSpPr>
        <p:spPr>
          <a:xfrm>
            <a:off x="4463712" y="3697702"/>
            <a:ext cx="4880812" cy="646331"/>
          </a:xfrm>
          <a:prstGeom prst="rect">
            <a:avLst/>
          </a:prstGeom>
          <a:noFill/>
        </p:spPr>
        <p:txBody>
          <a:bodyPr wrap="square" rtlCol="0">
            <a:spAutoFit/>
          </a:bodyPr>
          <a:lstStyle/>
          <a:p>
            <a:pPr algn="ctr"/>
            <a:r>
              <a:rPr lang="en-PH" sz="3600" dirty="0">
                <a:solidFill>
                  <a:schemeClr val="bg1"/>
                </a:solidFill>
                <a:latin typeface="Comic Sans MS" panose="030F0702030302020204" pitchFamily="66" charset="0"/>
              </a:rPr>
              <a:t>2. HOW to produce?</a:t>
            </a:r>
          </a:p>
        </p:txBody>
      </p:sp>
      <p:sp>
        <p:nvSpPr>
          <p:cNvPr id="23" name="TextBox 22">
            <a:extLst>
              <a:ext uri="{FF2B5EF4-FFF2-40B4-BE49-F238E27FC236}">
                <a16:creationId xmlns:a16="http://schemas.microsoft.com/office/drawing/2014/main" id="{30C6AA0B-34B6-4D15-8D20-38DAF6621C35}"/>
              </a:ext>
            </a:extLst>
          </p:cNvPr>
          <p:cNvSpPr txBox="1"/>
          <p:nvPr/>
        </p:nvSpPr>
        <p:spPr>
          <a:xfrm>
            <a:off x="6196262" y="5045239"/>
            <a:ext cx="4880812" cy="1200329"/>
          </a:xfrm>
          <a:prstGeom prst="rect">
            <a:avLst/>
          </a:prstGeom>
          <a:noFill/>
        </p:spPr>
        <p:txBody>
          <a:bodyPr wrap="square" rtlCol="0">
            <a:spAutoFit/>
          </a:bodyPr>
          <a:lstStyle/>
          <a:p>
            <a:pPr algn="ctr"/>
            <a:r>
              <a:rPr lang="en-PH" sz="3600" dirty="0">
                <a:solidFill>
                  <a:schemeClr val="bg1"/>
                </a:solidFill>
                <a:latin typeface="Comic Sans MS" panose="030F0702030302020204" pitchFamily="66" charset="0"/>
              </a:rPr>
              <a:t>3. For WHOM to produce?</a:t>
            </a:r>
          </a:p>
        </p:txBody>
      </p:sp>
    </p:spTree>
    <p:extLst>
      <p:ext uri="{BB962C8B-B14F-4D97-AF65-F5344CB8AC3E}">
        <p14:creationId xmlns:p14="http://schemas.microsoft.com/office/powerpoint/2010/main" val="3373231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41DADC1-5872-454D-A992-3B643D3F16D3}"/>
              </a:ext>
            </a:extLst>
          </p:cNvPr>
          <p:cNvSpPr txBox="1"/>
          <p:nvPr/>
        </p:nvSpPr>
        <p:spPr>
          <a:xfrm>
            <a:off x="4860757" y="2867159"/>
            <a:ext cx="6978318" cy="1261884"/>
          </a:xfrm>
          <a:prstGeom prst="rect">
            <a:avLst/>
          </a:prstGeom>
          <a:noFill/>
        </p:spPr>
        <p:txBody>
          <a:bodyPr wrap="square" rtlCol="0">
            <a:spAutoFit/>
          </a:bodyPr>
          <a:lstStyle/>
          <a:p>
            <a:pPr algn="r"/>
            <a:r>
              <a:rPr lang="en-PH" sz="3600" dirty="0">
                <a:latin typeface="Bookman Old Style" panose="02050604050505020204" pitchFamily="18" charset="0"/>
              </a:rPr>
              <a:t>The principles of</a:t>
            </a:r>
          </a:p>
          <a:p>
            <a:pPr algn="r"/>
            <a:r>
              <a:rPr lang="en-PH" sz="4000" b="1" dirty="0">
                <a:latin typeface="Comic Sans MS" panose="030F0702030302020204" pitchFamily="66" charset="0"/>
              </a:rPr>
              <a:t>How People Make Decisions</a:t>
            </a:r>
          </a:p>
        </p:txBody>
      </p:sp>
      <p:grpSp>
        <p:nvGrpSpPr>
          <p:cNvPr id="9" name="Group 8">
            <a:extLst>
              <a:ext uri="{FF2B5EF4-FFF2-40B4-BE49-F238E27FC236}">
                <a16:creationId xmlns:a16="http://schemas.microsoft.com/office/drawing/2014/main" id="{D8FFF0E3-03E7-4D80-A4CF-9951362A70AA}"/>
              </a:ext>
            </a:extLst>
          </p:cNvPr>
          <p:cNvGrpSpPr/>
          <p:nvPr/>
        </p:nvGrpSpPr>
        <p:grpSpPr>
          <a:xfrm>
            <a:off x="761223" y="2075160"/>
            <a:ext cx="3456156" cy="3986257"/>
            <a:chOff x="522069" y="2075160"/>
            <a:chExt cx="3456156" cy="3986257"/>
          </a:xfrm>
        </p:grpSpPr>
        <p:pic>
          <p:nvPicPr>
            <p:cNvPr id="5" name="Picture 4">
              <a:extLst>
                <a:ext uri="{FF2B5EF4-FFF2-40B4-BE49-F238E27FC236}">
                  <a16:creationId xmlns:a16="http://schemas.microsoft.com/office/drawing/2014/main" id="{9355CF8C-39AD-4603-8A8D-CB8F895CC88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22069" y="2075160"/>
              <a:ext cx="3456156" cy="2614657"/>
            </a:xfrm>
            <a:prstGeom prst="rect">
              <a:avLst/>
            </a:prstGeom>
          </p:spPr>
        </p:pic>
        <p:pic>
          <p:nvPicPr>
            <p:cNvPr id="8" name="Picture 7">
              <a:extLst>
                <a:ext uri="{FF2B5EF4-FFF2-40B4-BE49-F238E27FC236}">
                  <a16:creationId xmlns:a16="http://schemas.microsoft.com/office/drawing/2014/main" id="{466E1D36-3570-4EB4-AAF2-97F910992B8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64347" y="4689817"/>
              <a:ext cx="1371600" cy="1371600"/>
            </a:xfrm>
            <a:prstGeom prst="rect">
              <a:avLst/>
            </a:prstGeom>
          </p:spPr>
        </p:pic>
      </p:grpSp>
    </p:spTree>
    <p:extLst>
      <p:ext uri="{BB962C8B-B14F-4D97-AF65-F5344CB8AC3E}">
        <p14:creationId xmlns:p14="http://schemas.microsoft.com/office/powerpoint/2010/main" val="1181520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676EB-DA62-4DE0-8A5C-A46C75F32238}"/>
              </a:ext>
            </a:extLst>
          </p:cNvPr>
          <p:cNvSpPr txBox="1"/>
          <p:nvPr/>
        </p:nvSpPr>
        <p:spPr>
          <a:xfrm>
            <a:off x="3152272" y="168443"/>
            <a:ext cx="9384631" cy="1169551"/>
          </a:xfrm>
          <a:prstGeom prst="rect">
            <a:avLst/>
          </a:prstGeom>
          <a:noFill/>
        </p:spPr>
        <p:txBody>
          <a:bodyPr wrap="square" rtlCol="0">
            <a:spAutoFit/>
          </a:bodyPr>
          <a:lstStyle/>
          <a:p>
            <a:pPr algn="ctr"/>
            <a:r>
              <a:rPr lang="en-PH" sz="3500" dirty="0">
                <a:solidFill>
                  <a:schemeClr val="bg1"/>
                </a:solidFill>
                <a:latin typeface="Comic Sans MS" panose="030F0702030302020204" pitchFamily="66" charset="0"/>
              </a:rPr>
              <a:t>Principle no. 1: </a:t>
            </a:r>
          </a:p>
          <a:p>
            <a:pPr algn="ctr"/>
            <a:r>
              <a:rPr lang="en-PH" sz="3500" b="1" dirty="0">
                <a:solidFill>
                  <a:schemeClr val="bg1"/>
                </a:solidFill>
                <a:latin typeface="Comic Sans MS" panose="030F0702030302020204" pitchFamily="66" charset="0"/>
              </a:rPr>
              <a:t>PEOPLE FACE TRADEOFFS</a:t>
            </a:r>
          </a:p>
        </p:txBody>
      </p:sp>
      <p:sp>
        <p:nvSpPr>
          <p:cNvPr id="6" name="TextBox 5">
            <a:extLst>
              <a:ext uri="{FF2B5EF4-FFF2-40B4-BE49-F238E27FC236}">
                <a16:creationId xmlns:a16="http://schemas.microsoft.com/office/drawing/2014/main" id="{BB1555D8-E099-4ED4-8F87-52A0176BB550}"/>
              </a:ext>
            </a:extLst>
          </p:cNvPr>
          <p:cNvSpPr txBox="1"/>
          <p:nvPr/>
        </p:nvSpPr>
        <p:spPr>
          <a:xfrm>
            <a:off x="745955" y="1684425"/>
            <a:ext cx="2021306" cy="1446550"/>
          </a:xfrm>
          <a:prstGeom prst="rect">
            <a:avLst/>
          </a:prstGeom>
          <a:noFill/>
        </p:spPr>
        <p:txBody>
          <a:bodyPr wrap="square" rtlCol="0">
            <a:spAutoFit/>
          </a:bodyPr>
          <a:lstStyle/>
          <a:p>
            <a:r>
              <a:rPr lang="en-PH" sz="8800" b="1" dirty="0">
                <a:solidFill>
                  <a:srgbClr val="F0182D"/>
                </a:solidFill>
                <a:latin typeface="Arial Black" panose="020B0A04020102020204" pitchFamily="34" charset="0"/>
                <a:ea typeface="Segoe UI Black" panose="020B0A02040204020203" pitchFamily="34" charset="0"/>
              </a:rPr>
              <a:t>!</a:t>
            </a:r>
          </a:p>
        </p:txBody>
      </p:sp>
      <p:sp>
        <p:nvSpPr>
          <p:cNvPr id="7" name="TextBox 6">
            <a:extLst>
              <a:ext uri="{FF2B5EF4-FFF2-40B4-BE49-F238E27FC236}">
                <a16:creationId xmlns:a16="http://schemas.microsoft.com/office/drawing/2014/main" id="{7D9D02F6-7952-4C91-91D5-2D591920A7BA}"/>
              </a:ext>
            </a:extLst>
          </p:cNvPr>
          <p:cNvSpPr txBox="1"/>
          <p:nvPr/>
        </p:nvSpPr>
        <p:spPr>
          <a:xfrm>
            <a:off x="1395664" y="2045369"/>
            <a:ext cx="8422105" cy="707886"/>
          </a:xfrm>
          <a:prstGeom prst="rect">
            <a:avLst/>
          </a:prstGeom>
          <a:noFill/>
        </p:spPr>
        <p:txBody>
          <a:bodyPr wrap="square" rtlCol="0">
            <a:spAutoFit/>
          </a:bodyPr>
          <a:lstStyle/>
          <a:p>
            <a:r>
              <a:rPr lang="en-PH" sz="4000" dirty="0">
                <a:latin typeface="Comic Sans MS" panose="030F0702030302020204" pitchFamily="66" charset="0"/>
              </a:rPr>
              <a:t>All decisions involve tradeoffs.</a:t>
            </a:r>
          </a:p>
        </p:txBody>
      </p:sp>
      <p:sp>
        <p:nvSpPr>
          <p:cNvPr id="8" name="TextBox 7">
            <a:extLst>
              <a:ext uri="{FF2B5EF4-FFF2-40B4-BE49-F238E27FC236}">
                <a16:creationId xmlns:a16="http://schemas.microsoft.com/office/drawing/2014/main" id="{F266B877-FD3D-4514-98BA-F08FB82B68CF}"/>
              </a:ext>
            </a:extLst>
          </p:cNvPr>
          <p:cNvSpPr txBox="1"/>
          <p:nvPr/>
        </p:nvSpPr>
        <p:spPr>
          <a:xfrm>
            <a:off x="413086" y="3238469"/>
            <a:ext cx="8422105" cy="707886"/>
          </a:xfrm>
          <a:prstGeom prst="rect">
            <a:avLst/>
          </a:prstGeom>
          <a:noFill/>
        </p:spPr>
        <p:txBody>
          <a:bodyPr wrap="square" rtlCol="0">
            <a:spAutoFit/>
          </a:bodyPr>
          <a:lstStyle/>
          <a:p>
            <a:r>
              <a:rPr lang="en-PH" sz="4000" b="1" dirty="0">
                <a:latin typeface="Comic Sans MS" panose="030F0702030302020204" pitchFamily="66" charset="0"/>
              </a:rPr>
              <a:t>&gt; TRADE-OFF</a:t>
            </a:r>
          </a:p>
        </p:txBody>
      </p:sp>
      <p:sp>
        <p:nvSpPr>
          <p:cNvPr id="9" name="Rectangle: Rounded Corners 8">
            <a:extLst>
              <a:ext uri="{FF2B5EF4-FFF2-40B4-BE49-F238E27FC236}">
                <a16:creationId xmlns:a16="http://schemas.microsoft.com/office/drawing/2014/main" id="{001EDDF0-F581-495E-ACBE-83FBA53DA4C7}"/>
              </a:ext>
            </a:extLst>
          </p:cNvPr>
          <p:cNvSpPr/>
          <p:nvPr/>
        </p:nvSpPr>
        <p:spPr>
          <a:xfrm>
            <a:off x="585542" y="4323345"/>
            <a:ext cx="3168310" cy="2045368"/>
          </a:xfrm>
          <a:prstGeom prst="roundRect">
            <a:avLst/>
          </a:prstGeom>
          <a:noFill/>
          <a:ln w="57150">
            <a:solidFill>
              <a:srgbClr val="F018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0" name="Rectangle: Rounded Corners 9">
            <a:extLst>
              <a:ext uri="{FF2B5EF4-FFF2-40B4-BE49-F238E27FC236}">
                <a16:creationId xmlns:a16="http://schemas.microsoft.com/office/drawing/2014/main" id="{7D965C90-AE62-4BE2-92A4-BC8232BE28EC}"/>
              </a:ext>
            </a:extLst>
          </p:cNvPr>
          <p:cNvSpPr/>
          <p:nvPr/>
        </p:nvSpPr>
        <p:spPr>
          <a:xfrm>
            <a:off x="4503824" y="4323345"/>
            <a:ext cx="3168310" cy="2045368"/>
          </a:xfrm>
          <a:prstGeom prst="roundRect">
            <a:avLst/>
          </a:prstGeom>
          <a:noFill/>
          <a:ln w="57150">
            <a:solidFill>
              <a:srgbClr val="F018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1" name="Rectangle: Rounded Corners 10">
            <a:extLst>
              <a:ext uri="{FF2B5EF4-FFF2-40B4-BE49-F238E27FC236}">
                <a16:creationId xmlns:a16="http://schemas.microsoft.com/office/drawing/2014/main" id="{7C2828E1-EB51-420D-838D-E8587EE71EF8}"/>
              </a:ext>
            </a:extLst>
          </p:cNvPr>
          <p:cNvSpPr/>
          <p:nvPr/>
        </p:nvSpPr>
        <p:spPr>
          <a:xfrm>
            <a:off x="8422106" y="4323345"/>
            <a:ext cx="3168310" cy="2045368"/>
          </a:xfrm>
          <a:prstGeom prst="roundRect">
            <a:avLst/>
          </a:prstGeom>
          <a:noFill/>
          <a:ln w="57150">
            <a:solidFill>
              <a:srgbClr val="F018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p>
        </p:txBody>
      </p:sp>
      <p:sp>
        <p:nvSpPr>
          <p:cNvPr id="12" name="TextBox 11">
            <a:extLst>
              <a:ext uri="{FF2B5EF4-FFF2-40B4-BE49-F238E27FC236}">
                <a16:creationId xmlns:a16="http://schemas.microsoft.com/office/drawing/2014/main" id="{4A29584A-15DF-415C-9186-B85A5BBB217E}"/>
              </a:ext>
            </a:extLst>
          </p:cNvPr>
          <p:cNvSpPr txBox="1"/>
          <p:nvPr/>
        </p:nvSpPr>
        <p:spPr>
          <a:xfrm>
            <a:off x="529396" y="4475748"/>
            <a:ext cx="3224458" cy="1815882"/>
          </a:xfrm>
          <a:prstGeom prst="rect">
            <a:avLst/>
          </a:prstGeom>
          <a:noFill/>
        </p:spPr>
        <p:txBody>
          <a:bodyPr wrap="square" rtlCol="0">
            <a:spAutoFit/>
          </a:bodyPr>
          <a:lstStyle/>
          <a:p>
            <a:pPr algn="ctr"/>
            <a:r>
              <a:rPr lang="en-PH" sz="2800" dirty="0">
                <a:latin typeface="Bookman Old Style" panose="02050604050505020204" pitchFamily="18" charset="0"/>
              </a:rPr>
              <a:t>it implies the exchange of one thing to get the another</a:t>
            </a:r>
          </a:p>
        </p:txBody>
      </p:sp>
      <p:sp>
        <p:nvSpPr>
          <p:cNvPr id="13" name="TextBox 12">
            <a:extLst>
              <a:ext uri="{FF2B5EF4-FFF2-40B4-BE49-F238E27FC236}">
                <a16:creationId xmlns:a16="http://schemas.microsoft.com/office/drawing/2014/main" id="{9EF186BD-CF11-409F-B829-EC81B58EB06C}"/>
              </a:ext>
            </a:extLst>
          </p:cNvPr>
          <p:cNvSpPr txBox="1"/>
          <p:nvPr/>
        </p:nvSpPr>
        <p:spPr>
          <a:xfrm>
            <a:off x="4435649" y="4868780"/>
            <a:ext cx="3224458" cy="954107"/>
          </a:xfrm>
          <a:prstGeom prst="rect">
            <a:avLst/>
          </a:prstGeom>
          <a:noFill/>
        </p:spPr>
        <p:txBody>
          <a:bodyPr wrap="square" rtlCol="0">
            <a:spAutoFit/>
          </a:bodyPr>
          <a:lstStyle/>
          <a:p>
            <a:pPr algn="ctr"/>
            <a:r>
              <a:rPr lang="en-PH" sz="2800" dirty="0">
                <a:latin typeface="Bookman Old Style" panose="02050604050505020204" pitchFamily="18" charset="0"/>
              </a:rPr>
              <a:t>the choices sacrificed</a:t>
            </a:r>
          </a:p>
        </p:txBody>
      </p:sp>
      <p:sp>
        <p:nvSpPr>
          <p:cNvPr id="14" name="TextBox 13">
            <a:extLst>
              <a:ext uri="{FF2B5EF4-FFF2-40B4-BE49-F238E27FC236}">
                <a16:creationId xmlns:a16="http://schemas.microsoft.com/office/drawing/2014/main" id="{8E2178C2-4392-4D34-BC27-A1D502E7DDE2}"/>
              </a:ext>
            </a:extLst>
          </p:cNvPr>
          <p:cNvSpPr txBox="1"/>
          <p:nvPr/>
        </p:nvSpPr>
        <p:spPr>
          <a:xfrm>
            <a:off x="8365956" y="4660233"/>
            <a:ext cx="3224458" cy="1384995"/>
          </a:xfrm>
          <a:prstGeom prst="rect">
            <a:avLst/>
          </a:prstGeom>
          <a:noFill/>
        </p:spPr>
        <p:txBody>
          <a:bodyPr wrap="square" rtlCol="0">
            <a:spAutoFit/>
          </a:bodyPr>
          <a:lstStyle/>
          <a:p>
            <a:pPr algn="ctr"/>
            <a:r>
              <a:rPr lang="en-PH" sz="2800" dirty="0">
                <a:latin typeface="Bookman Old Style" panose="02050604050505020204" pitchFamily="18" charset="0"/>
              </a:rPr>
              <a:t>what is given up to get what is wanted</a:t>
            </a:r>
          </a:p>
        </p:txBody>
      </p:sp>
    </p:spTree>
    <p:extLst>
      <p:ext uri="{BB962C8B-B14F-4D97-AF65-F5344CB8AC3E}">
        <p14:creationId xmlns:p14="http://schemas.microsoft.com/office/powerpoint/2010/main" val="1589360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EE2E563-BEB7-4890-97E3-1629AEB93A7F}"/>
              </a:ext>
            </a:extLst>
          </p:cNvPr>
          <p:cNvSpPr txBox="1"/>
          <p:nvPr/>
        </p:nvSpPr>
        <p:spPr>
          <a:xfrm>
            <a:off x="3152272" y="168443"/>
            <a:ext cx="9384631" cy="1169551"/>
          </a:xfrm>
          <a:prstGeom prst="rect">
            <a:avLst/>
          </a:prstGeom>
          <a:noFill/>
        </p:spPr>
        <p:txBody>
          <a:bodyPr wrap="square" rtlCol="0">
            <a:spAutoFit/>
          </a:bodyPr>
          <a:lstStyle/>
          <a:p>
            <a:pPr algn="ctr"/>
            <a:r>
              <a:rPr lang="en-PH" sz="3500" dirty="0">
                <a:solidFill>
                  <a:schemeClr val="bg1"/>
                </a:solidFill>
                <a:latin typeface="Comic Sans MS" panose="030F0702030302020204" pitchFamily="66" charset="0"/>
              </a:rPr>
              <a:t>Principle no. 1: </a:t>
            </a:r>
          </a:p>
          <a:p>
            <a:pPr algn="ctr"/>
            <a:r>
              <a:rPr lang="en-PH" sz="3500" b="1" dirty="0">
                <a:solidFill>
                  <a:schemeClr val="bg1"/>
                </a:solidFill>
                <a:latin typeface="Comic Sans MS" panose="030F0702030302020204" pitchFamily="66" charset="0"/>
              </a:rPr>
              <a:t>PEOPLE FACE TRADEOFFS</a:t>
            </a:r>
          </a:p>
        </p:txBody>
      </p:sp>
      <p:sp>
        <p:nvSpPr>
          <p:cNvPr id="6" name="TextBox 5">
            <a:extLst>
              <a:ext uri="{FF2B5EF4-FFF2-40B4-BE49-F238E27FC236}">
                <a16:creationId xmlns:a16="http://schemas.microsoft.com/office/drawing/2014/main" id="{9E4019A8-4D1B-44F2-94EB-08EC8C4A0D0F}"/>
              </a:ext>
            </a:extLst>
          </p:cNvPr>
          <p:cNvSpPr txBox="1"/>
          <p:nvPr/>
        </p:nvSpPr>
        <p:spPr>
          <a:xfrm>
            <a:off x="731520" y="2011680"/>
            <a:ext cx="10972800" cy="523220"/>
          </a:xfrm>
          <a:prstGeom prst="rect">
            <a:avLst/>
          </a:prstGeom>
          <a:noFill/>
        </p:spPr>
        <p:txBody>
          <a:bodyPr wrap="square" rtlCol="0">
            <a:spAutoFit/>
          </a:bodyPr>
          <a:lstStyle/>
          <a:p>
            <a:r>
              <a:rPr lang="en-PH" sz="2800" dirty="0">
                <a:latin typeface="Book Antiqua" panose="020B0604020202020204" pitchFamily="18" charset="0"/>
              </a:rPr>
              <a:t>Example:</a:t>
            </a:r>
          </a:p>
        </p:txBody>
      </p:sp>
      <p:sp>
        <p:nvSpPr>
          <p:cNvPr id="7" name="Rectangle 6">
            <a:extLst>
              <a:ext uri="{FF2B5EF4-FFF2-40B4-BE49-F238E27FC236}">
                <a16:creationId xmlns:a16="http://schemas.microsoft.com/office/drawing/2014/main" id="{E2C9720C-2CF4-451F-BA00-736F75DCF361}"/>
              </a:ext>
            </a:extLst>
          </p:cNvPr>
          <p:cNvSpPr/>
          <p:nvPr/>
        </p:nvSpPr>
        <p:spPr>
          <a:xfrm>
            <a:off x="1430216" y="2659559"/>
            <a:ext cx="9430042" cy="3272947"/>
          </a:xfrm>
          <a:prstGeom prst="rect">
            <a:avLst/>
          </a:prstGeom>
        </p:spPr>
        <p:txBody>
          <a:bodyPr wrap="square">
            <a:spAutoFit/>
          </a:bodyPr>
          <a:lstStyle/>
          <a:p>
            <a:pPr algn="just">
              <a:lnSpc>
                <a:spcPct val="150000"/>
              </a:lnSpc>
            </a:pPr>
            <a:r>
              <a:rPr lang="en-PH" sz="2000" dirty="0">
                <a:latin typeface="Comic Sans MS" panose="030F0702030302020204" pitchFamily="66" charset="0"/>
              </a:rPr>
              <a:t>Consider a student who must decide how to allocate her most valuable resource—her time. She can spend all of her time studying economics –</a:t>
            </a:r>
          </a:p>
          <a:p>
            <a:pPr algn="just">
              <a:lnSpc>
                <a:spcPct val="150000"/>
              </a:lnSpc>
            </a:pPr>
            <a:r>
              <a:rPr lang="en-PH" sz="2000" dirty="0">
                <a:latin typeface="Comic Sans MS" panose="030F0702030302020204" pitchFamily="66" charset="0"/>
              </a:rPr>
              <a:t>	&gt;&gt; for every hour she studies economics, she gives up an hour she 	could have used studying other subject</a:t>
            </a:r>
          </a:p>
          <a:p>
            <a:pPr algn="just">
              <a:lnSpc>
                <a:spcPct val="150000"/>
              </a:lnSpc>
            </a:pPr>
            <a:r>
              <a:rPr lang="en-PH" sz="2000" dirty="0">
                <a:latin typeface="Comic Sans MS" panose="030F0702030302020204" pitchFamily="66" charset="0"/>
              </a:rPr>
              <a:t>	&gt;&gt; and for every hour she spends studying, she gives up an hour that 	she could have spent napping, bike riding, watching TV, or going out 	with friends</a:t>
            </a:r>
          </a:p>
        </p:txBody>
      </p:sp>
    </p:spTree>
    <p:extLst>
      <p:ext uri="{BB962C8B-B14F-4D97-AF65-F5344CB8AC3E}">
        <p14:creationId xmlns:p14="http://schemas.microsoft.com/office/powerpoint/2010/main" val="2791601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676EB-DA62-4DE0-8A5C-A46C75F32238}"/>
              </a:ext>
            </a:extLst>
          </p:cNvPr>
          <p:cNvSpPr txBox="1"/>
          <p:nvPr/>
        </p:nvSpPr>
        <p:spPr>
          <a:xfrm>
            <a:off x="3152272" y="168443"/>
            <a:ext cx="9384631" cy="1169551"/>
          </a:xfrm>
          <a:prstGeom prst="rect">
            <a:avLst/>
          </a:prstGeom>
          <a:noFill/>
        </p:spPr>
        <p:txBody>
          <a:bodyPr wrap="square" rtlCol="0">
            <a:spAutoFit/>
          </a:bodyPr>
          <a:lstStyle/>
          <a:p>
            <a:pPr algn="ctr"/>
            <a:r>
              <a:rPr lang="en-PH" sz="3500" dirty="0">
                <a:solidFill>
                  <a:schemeClr val="bg1"/>
                </a:solidFill>
                <a:latin typeface="Comic Sans MS" panose="030F0702030302020204" pitchFamily="66" charset="0"/>
              </a:rPr>
              <a:t>Principle no. 1: </a:t>
            </a:r>
          </a:p>
          <a:p>
            <a:pPr algn="ctr"/>
            <a:r>
              <a:rPr lang="en-PH" sz="3500" b="1" dirty="0">
                <a:solidFill>
                  <a:schemeClr val="bg1"/>
                </a:solidFill>
                <a:latin typeface="Comic Sans MS" panose="030F0702030302020204" pitchFamily="66" charset="0"/>
              </a:rPr>
              <a:t>PEOPLE FACE TRADEOFFS</a:t>
            </a:r>
          </a:p>
        </p:txBody>
      </p:sp>
      <p:sp>
        <p:nvSpPr>
          <p:cNvPr id="6" name="TextBox 5">
            <a:extLst>
              <a:ext uri="{FF2B5EF4-FFF2-40B4-BE49-F238E27FC236}">
                <a16:creationId xmlns:a16="http://schemas.microsoft.com/office/drawing/2014/main" id="{BB1555D8-E099-4ED4-8F87-52A0176BB550}"/>
              </a:ext>
            </a:extLst>
          </p:cNvPr>
          <p:cNvSpPr txBox="1"/>
          <p:nvPr/>
        </p:nvSpPr>
        <p:spPr>
          <a:xfrm>
            <a:off x="745955" y="1684425"/>
            <a:ext cx="2021306" cy="1446550"/>
          </a:xfrm>
          <a:prstGeom prst="rect">
            <a:avLst/>
          </a:prstGeom>
          <a:noFill/>
        </p:spPr>
        <p:txBody>
          <a:bodyPr wrap="square" rtlCol="0">
            <a:spAutoFit/>
          </a:bodyPr>
          <a:lstStyle/>
          <a:p>
            <a:r>
              <a:rPr lang="en-PH" sz="8800" b="1" dirty="0">
                <a:solidFill>
                  <a:srgbClr val="F0182D"/>
                </a:solidFill>
                <a:latin typeface="Arial Black" panose="020B0A04020102020204" pitchFamily="34" charset="0"/>
                <a:ea typeface="Segoe UI Black" panose="020B0A02040204020203" pitchFamily="34" charset="0"/>
              </a:rPr>
              <a:t>!</a:t>
            </a:r>
          </a:p>
        </p:txBody>
      </p:sp>
      <p:sp>
        <p:nvSpPr>
          <p:cNvPr id="7" name="TextBox 6">
            <a:extLst>
              <a:ext uri="{FF2B5EF4-FFF2-40B4-BE49-F238E27FC236}">
                <a16:creationId xmlns:a16="http://schemas.microsoft.com/office/drawing/2014/main" id="{7D9D02F6-7952-4C91-91D5-2D591920A7BA}"/>
              </a:ext>
            </a:extLst>
          </p:cNvPr>
          <p:cNvSpPr txBox="1"/>
          <p:nvPr/>
        </p:nvSpPr>
        <p:spPr>
          <a:xfrm>
            <a:off x="1395664" y="2021306"/>
            <a:ext cx="10050381" cy="707886"/>
          </a:xfrm>
          <a:prstGeom prst="rect">
            <a:avLst/>
          </a:prstGeom>
          <a:noFill/>
        </p:spPr>
        <p:txBody>
          <a:bodyPr wrap="square" rtlCol="0">
            <a:spAutoFit/>
          </a:bodyPr>
          <a:lstStyle/>
          <a:p>
            <a:r>
              <a:rPr lang="en-PH" sz="4000" dirty="0">
                <a:latin typeface="Comic Sans MS" panose="030F0702030302020204" pitchFamily="66" charset="0"/>
              </a:rPr>
              <a:t>Society faces an important tradeoff:</a:t>
            </a:r>
          </a:p>
        </p:txBody>
      </p:sp>
      <p:sp>
        <p:nvSpPr>
          <p:cNvPr id="15" name="TextBox 14">
            <a:extLst>
              <a:ext uri="{FF2B5EF4-FFF2-40B4-BE49-F238E27FC236}">
                <a16:creationId xmlns:a16="http://schemas.microsoft.com/office/drawing/2014/main" id="{B090E02A-B892-4A9D-8F9D-D38AE7666FFA}"/>
              </a:ext>
            </a:extLst>
          </p:cNvPr>
          <p:cNvSpPr txBox="1"/>
          <p:nvPr/>
        </p:nvSpPr>
        <p:spPr>
          <a:xfrm>
            <a:off x="802111" y="2967786"/>
            <a:ext cx="10050381" cy="707886"/>
          </a:xfrm>
          <a:prstGeom prst="rect">
            <a:avLst/>
          </a:prstGeom>
          <a:noFill/>
        </p:spPr>
        <p:txBody>
          <a:bodyPr wrap="square" rtlCol="0">
            <a:spAutoFit/>
          </a:bodyPr>
          <a:lstStyle/>
          <a:p>
            <a:pPr algn="ctr"/>
            <a:r>
              <a:rPr lang="en-PH" sz="4000" b="1" dirty="0">
                <a:latin typeface="Bookman Old Style" panose="02050604050505020204" pitchFamily="18" charset="0"/>
              </a:rPr>
              <a:t>efficiency vs. equity</a:t>
            </a:r>
          </a:p>
        </p:txBody>
      </p:sp>
      <p:sp>
        <p:nvSpPr>
          <p:cNvPr id="2" name="Arrow: Down 1">
            <a:extLst>
              <a:ext uri="{FF2B5EF4-FFF2-40B4-BE49-F238E27FC236}">
                <a16:creationId xmlns:a16="http://schemas.microsoft.com/office/drawing/2014/main" id="{6E6E4242-45D6-4DDA-BBC4-683177459D6C}"/>
              </a:ext>
            </a:extLst>
          </p:cNvPr>
          <p:cNvSpPr/>
          <p:nvPr/>
        </p:nvSpPr>
        <p:spPr>
          <a:xfrm rot="1853896">
            <a:off x="3894648" y="3695980"/>
            <a:ext cx="359416" cy="1014309"/>
          </a:xfrm>
          <a:prstGeom prst="downArrow">
            <a:avLst/>
          </a:prstGeom>
          <a:solidFill>
            <a:srgbClr val="F1415A"/>
          </a:solidFill>
          <a:ln>
            <a:solidFill>
              <a:srgbClr val="F018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solidFill>
                <a:srgbClr val="F0182D"/>
              </a:solidFill>
            </a:endParaRPr>
          </a:p>
        </p:txBody>
      </p:sp>
      <p:sp>
        <p:nvSpPr>
          <p:cNvPr id="16" name="Arrow: Down 15">
            <a:extLst>
              <a:ext uri="{FF2B5EF4-FFF2-40B4-BE49-F238E27FC236}">
                <a16:creationId xmlns:a16="http://schemas.microsoft.com/office/drawing/2014/main" id="{14338AFB-9E51-4F41-BD03-436E848578F6}"/>
              </a:ext>
            </a:extLst>
          </p:cNvPr>
          <p:cNvSpPr/>
          <p:nvPr/>
        </p:nvSpPr>
        <p:spPr>
          <a:xfrm rot="19504358">
            <a:off x="7604597" y="3616794"/>
            <a:ext cx="359416" cy="1014309"/>
          </a:xfrm>
          <a:prstGeom prst="downArrow">
            <a:avLst/>
          </a:prstGeom>
          <a:solidFill>
            <a:srgbClr val="F1415A"/>
          </a:solidFill>
          <a:ln>
            <a:solidFill>
              <a:srgbClr val="F018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PH">
              <a:solidFill>
                <a:srgbClr val="F0182D"/>
              </a:solidFill>
            </a:endParaRPr>
          </a:p>
        </p:txBody>
      </p:sp>
      <p:sp>
        <p:nvSpPr>
          <p:cNvPr id="3" name="TextBox 2">
            <a:extLst>
              <a:ext uri="{FF2B5EF4-FFF2-40B4-BE49-F238E27FC236}">
                <a16:creationId xmlns:a16="http://schemas.microsoft.com/office/drawing/2014/main" id="{8B2BD8C1-EB9D-4AB5-B53B-757A767C9C08}"/>
              </a:ext>
            </a:extLst>
          </p:cNvPr>
          <p:cNvSpPr txBox="1"/>
          <p:nvPr/>
        </p:nvSpPr>
        <p:spPr>
          <a:xfrm>
            <a:off x="1917034" y="4810808"/>
            <a:ext cx="3906250" cy="1384995"/>
          </a:xfrm>
          <a:prstGeom prst="rect">
            <a:avLst/>
          </a:prstGeom>
          <a:noFill/>
        </p:spPr>
        <p:txBody>
          <a:bodyPr wrap="square" rtlCol="0">
            <a:spAutoFit/>
          </a:bodyPr>
          <a:lstStyle/>
          <a:p>
            <a:pPr algn="ctr"/>
            <a:r>
              <a:rPr lang="en-PH" sz="2800" dirty="0">
                <a:latin typeface="Comic Sans MS" panose="030F0702030302020204" pitchFamily="66" charset="0"/>
              </a:rPr>
              <a:t>when society gets the most from its scarce resources</a:t>
            </a:r>
          </a:p>
        </p:txBody>
      </p:sp>
      <p:sp>
        <p:nvSpPr>
          <p:cNvPr id="17" name="TextBox 16">
            <a:extLst>
              <a:ext uri="{FF2B5EF4-FFF2-40B4-BE49-F238E27FC236}">
                <a16:creationId xmlns:a16="http://schemas.microsoft.com/office/drawing/2014/main" id="{46929643-5B50-48DC-B7E0-6D6467D7F900}"/>
              </a:ext>
            </a:extLst>
          </p:cNvPr>
          <p:cNvSpPr txBox="1"/>
          <p:nvPr/>
        </p:nvSpPr>
        <p:spPr>
          <a:xfrm>
            <a:off x="6521116" y="4598391"/>
            <a:ext cx="3930313" cy="1815882"/>
          </a:xfrm>
          <a:prstGeom prst="rect">
            <a:avLst/>
          </a:prstGeom>
          <a:noFill/>
        </p:spPr>
        <p:txBody>
          <a:bodyPr wrap="square" rtlCol="0">
            <a:spAutoFit/>
          </a:bodyPr>
          <a:lstStyle/>
          <a:p>
            <a:pPr algn="ctr"/>
            <a:r>
              <a:rPr lang="en-PH" sz="2800" dirty="0">
                <a:latin typeface="Comic Sans MS" panose="030F0702030302020204" pitchFamily="66" charset="0"/>
              </a:rPr>
              <a:t>when prosperity is distributed uniformly among society’s member</a:t>
            </a:r>
          </a:p>
        </p:txBody>
      </p:sp>
    </p:spTree>
    <p:extLst>
      <p:ext uri="{BB962C8B-B14F-4D97-AF65-F5344CB8AC3E}">
        <p14:creationId xmlns:p14="http://schemas.microsoft.com/office/powerpoint/2010/main" val="3813496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6" grpId="0" animBg="1"/>
      <p:bldP spid="3"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D7676EB-DA62-4DE0-8A5C-A46C75F32238}"/>
              </a:ext>
            </a:extLst>
          </p:cNvPr>
          <p:cNvSpPr txBox="1"/>
          <p:nvPr/>
        </p:nvSpPr>
        <p:spPr>
          <a:xfrm>
            <a:off x="3080084" y="24063"/>
            <a:ext cx="9071811" cy="1615827"/>
          </a:xfrm>
          <a:prstGeom prst="rect">
            <a:avLst/>
          </a:prstGeom>
          <a:noFill/>
        </p:spPr>
        <p:txBody>
          <a:bodyPr wrap="square" rtlCol="0">
            <a:spAutoFit/>
          </a:bodyPr>
          <a:lstStyle/>
          <a:p>
            <a:pPr algn="ctr"/>
            <a:r>
              <a:rPr lang="en-PH" sz="3500" dirty="0">
                <a:solidFill>
                  <a:schemeClr val="bg1"/>
                </a:solidFill>
                <a:latin typeface="Comic Sans MS" panose="030F0702030302020204" pitchFamily="66" charset="0"/>
              </a:rPr>
              <a:t>Principle no. 2: </a:t>
            </a:r>
          </a:p>
          <a:p>
            <a:pPr algn="ctr"/>
            <a:r>
              <a:rPr lang="en-PH" sz="3000" b="1" dirty="0">
                <a:solidFill>
                  <a:schemeClr val="bg1"/>
                </a:solidFill>
                <a:latin typeface="Comic Sans MS" panose="030F0702030302020204" pitchFamily="66" charset="0"/>
              </a:rPr>
              <a:t>THE COST OF SOMETHING IS WHAT YOU GIVE UP TO GET IT</a:t>
            </a:r>
          </a:p>
        </p:txBody>
      </p:sp>
      <p:sp>
        <p:nvSpPr>
          <p:cNvPr id="2" name="Rectangle 1">
            <a:extLst>
              <a:ext uri="{FF2B5EF4-FFF2-40B4-BE49-F238E27FC236}">
                <a16:creationId xmlns:a16="http://schemas.microsoft.com/office/drawing/2014/main" id="{2FE39DAC-A48C-4C17-89B2-EFF18F5A6421}"/>
              </a:ext>
            </a:extLst>
          </p:cNvPr>
          <p:cNvSpPr/>
          <p:nvPr/>
        </p:nvSpPr>
        <p:spPr>
          <a:xfrm>
            <a:off x="800099" y="1919138"/>
            <a:ext cx="9071811" cy="1015663"/>
          </a:xfrm>
          <a:prstGeom prst="rect">
            <a:avLst/>
          </a:prstGeom>
        </p:spPr>
        <p:txBody>
          <a:bodyPr wrap="square">
            <a:spAutoFit/>
          </a:bodyPr>
          <a:lstStyle/>
          <a:p>
            <a:r>
              <a:rPr lang="en-PH" sz="3000" dirty="0">
                <a:latin typeface="Comic Sans MS" panose="030F0702030302020204" pitchFamily="66" charset="0"/>
              </a:rPr>
              <a:t>&gt;&gt; Making decisions requires comparing the costs and benefits of alternative choices</a:t>
            </a:r>
          </a:p>
        </p:txBody>
      </p:sp>
      <p:sp>
        <p:nvSpPr>
          <p:cNvPr id="3" name="Rectangle 2">
            <a:extLst>
              <a:ext uri="{FF2B5EF4-FFF2-40B4-BE49-F238E27FC236}">
                <a16:creationId xmlns:a16="http://schemas.microsoft.com/office/drawing/2014/main" id="{8519D594-7353-4E91-B01C-782B8DB48B05}"/>
              </a:ext>
            </a:extLst>
          </p:cNvPr>
          <p:cNvSpPr/>
          <p:nvPr/>
        </p:nvSpPr>
        <p:spPr>
          <a:xfrm>
            <a:off x="1896120" y="3147549"/>
            <a:ext cx="9599196" cy="1077218"/>
          </a:xfrm>
          <a:prstGeom prst="rect">
            <a:avLst/>
          </a:prstGeom>
        </p:spPr>
        <p:txBody>
          <a:bodyPr wrap="square">
            <a:spAutoFit/>
          </a:bodyPr>
          <a:lstStyle/>
          <a:p>
            <a:r>
              <a:rPr lang="en-PH" sz="3200" dirty="0">
                <a:latin typeface="Comic Sans MS" panose="030F0702030302020204" pitchFamily="66" charset="0"/>
              </a:rPr>
              <a:t>&gt;&gt; The </a:t>
            </a:r>
            <a:r>
              <a:rPr lang="en-PH" sz="3200" b="1" dirty="0">
                <a:latin typeface="Bookman Old Style" panose="02050604050505020204" pitchFamily="18" charset="0"/>
              </a:rPr>
              <a:t>opportunity cost </a:t>
            </a:r>
            <a:r>
              <a:rPr lang="en-PH" sz="3200" dirty="0">
                <a:latin typeface="Comic Sans MS" panose="030F0702030302020204" pitchFamily="66" charset="0"/>
              </a:rPr>
              <a:t>of any item is whatever must be given up to obtain it. </a:t>
            </a:r>
          </a:p>
        </p:txBody>
      </p:sp>
      <p:sp>
        <p:nvSpPr>
          <p:cNvPr id="4" name="Rectangle 3">
            <a:extLst>
              <a:ext uri="{FF2B5EF4-FFF2-40B4-BE49-F238E27FC236}">
                <a16:creationId xmlns:a16="http://schemas.microsoft.com/office/drawing/2014/main" id="{23DB5668-5405-46AA-A80D-4D3BE50B213A}"/>
              </a:ext>
            </a:extLst>
          </p:cNvPr>
          <p:cNvSpPr/>
          <p:nvPr/>
        </p:nvSpPr>
        <p:spPr>
          <a:xfrm>
            <a:off x="3080084" y="4477194"/>
            <a:ext cx="9071811" cy="584775"/>
          </a:xfrm>
          <a:prstGeom prst="rect">
            <a:avLst/>
          </a:prstGeom>
        </p:spPr>
        <p:txBody>
          <a:bodyPr wrap="square">
            <a:spAutoFit/>
          </a:bodyPr>
          <a:lstStyle/>
          <a:p>
            <a:r>
              <a:rPr lang="en-PH" sz="3200" dirty="0">
                <a:latin typeface="Comic Sans MS" panose="030F0702030302020204" pitchFamily="66" charset="0"/>
              </a:rPr>
              <a:t>&gt;&gt; It is the relevant cost for decision making</a:t>
            </a:r>
          </a:p>
        </p:txBody>
      </p:sp>
      <p:sp>
        <p:nvSpPr>
          <p:cNvPr id="6" name="Rectangle 5">
            <a:extLst>
              <a:ext uri="{FF2B5EF4-FFF2-40B4-BE49-F238E27FC236}">
                <a16:creationId xmlns:a16="http://schemas.microsoft.com/office/drawing/2014/main" id="{E9D1AB2D-D401-47F7-A2DE-4C44587FD311}"/>
              </a:ext>
            </a:extLst>
          </p:cNvPr>
          <p:cNvSpPr/>
          <p:nvPr/>
        </p:nvSpPr>
        <p:spPr>
          <a:xfrm>
            <a:off x="800099" y="5448939"/>
            <a:ext cx="7545879" cy="1015663"/>
          </a:xfrm>
          <a:prstGeom prst="rect">
            <a:avLst/>
          </a:prstGeom>
        </p:spPr>
        <p:txBody>
          <a:bodyPr wrap="square">
            <a:spAutoFit/>
          </a:bodyPr>
          <a:lstStyle/>
          <a:p>
            <a:r>
              <a:rPr lang="en-PH" sz="2000" i="1" dirty="0">
                <a:latin typeface="Comic Sans MS" panose="030F0702030302020204" pitchFamily="66" charset="0"/>
              </a:rPr>
              <a:t>Example:</a:t>
            </a:r>
          </a:p>
          <a:p>
            <a:r>
              <a:rPr lang="en-PH" sz="2000" dirty="0">
                <a:latin typeface="Book Antiqua" panose="020B0604020202020204" pitchFamily="18" charset="0"/>
              </a:rPr>
              <a:t>The opportunity cost of going to college for a year is not just the tuition, books, and fees, but also the foregone wages</a:t>
            </a:r>
          </a:p>
        </p:txBody>
      </p:sp>
    </p:spTree>
    <p:extLst>
      <p:ext uri="{BB962C8B-B14F-4D97-AF65-F5344CB8AC3E}">
        <p14:creationId xmlns:p14="http://schemas.microsoft.com/office/powerpoint/2010/main" val="3662893581"/>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for Demo 10 Principles in ECON" id="{70E38A9A-FDA6-4EAD-865C-A2C4D214827F}" vid="{BAA0454F-B5CA-4D7B-9906-514ACFF59B0E}"/>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 for Demo 10 Principles in ECON" id="{70E38A9A-FDA6-4EAD-865C-A2C4D214827F}" vid="{7A878B5A-A24E-403C-8FF2-55FB927D9E72}"/>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EAB44C982206F4D812D354F8736B59E" ma:contentTypeVersion="2" ma:contentTypeDescription="Create a new document." ma:contentTypeScope="" ma:versionID="cf07ba250e72348323ab4543c7343e0a">
  <xsd:schema xmlns:xsd="http://www.w3.org/2001/XMLSchema" xmlns:xs="http://www.w3.org/2001/XMLSchema" xmlns:p="http://schemas.microsoft.com/office/2006/metadata/properties" xmlns:ns3="3a906753-1050-4b11-bc33-8c1c25b62659" targetNamespace="http://schemas.microsoft.com/office/2006/metadata/properties" ma:root="true" ma:fieldsID="1b65de62b940a7be051731a3ef60158b" ns3:_="">
    <xsd:import namespace="3a906753-1050-4b11-bc33-8c1c25b6265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906753-1050-4b11-bc33-8c1c25b6265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CACE781-32B3-4273-B093-B172113A34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906753-1050-4b11-bc33-8c1c25b6265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9DC1809-E104-483D-85CA-0B1BA0E89863}">
  <ds:schemaRefs>
    <ds:schemaRef ds:uri="http://schemas.microsoft.com/sharepoint/v3/contenttype/forms"/>
  </ds:schemaRefs>
</ds:datastoreItem>
</file>

<file path=customXml/itemProps3.xml><?xml version="1.0" encoding="utf-8"?>
<ds:datastoreItem xmlns:ds="http://schemas.openxmlformats.org/officeDocument/2006/customXml" ds:itemID="{20D42834-2AA6-46D1-B690-B973DD7A42B3}">
  <ds:schemaRefs>
    <ds:schemaRef ds:uri="http://purl.org/dc/dcmitype/"/>
    <ds:schemaRef ds:uri="http://schemas.microsoft.com/office/2006/documentManagement/types"/>
    <ds:schemaRef ds:uri="3a906753-1050-4b11-bc33-8c1c25b62659"/>
    <ds:schemaRef ds:uri="http://schemas.microsoft.com/office/infopath/2007/PartnerControls"/>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PPT for Demo 10 Principles in ECON</Template>
  <TotalTime>0</TotalTime>
  <Words>1324</Words>
  <Application>Microsoft Office PowerPoint</Application>
  <PresentationFormat>Widescreen</PresentationFormat>
  <Paragraphs>144</Paragraphs>
  <Slides>21</Slides>
  <Notes>17</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21</vt:i4>
      </vt:variant>
    </vt:vector>
  </HeadingPairs>
  <TitlesOfParts>
    <vt:vector size="33" baseType="lpstr">
      <vt:lpstr>Arial</vt:lpstr>
      <vt:lpstr>Arial Black</vt:lpstr>
      <vt:lpstr>Book Antiqua</vt:lpstr>
      <vt:lpstr>Bookman Old Style</vt:lpstr>
      <vt:lpstr>Calibri</vt:lpstr>
      <vt:lpstr>Calibri Light</vt:lpstr>
      <vt:lpstr>Comic Sans MS</vt:lpstr>
      <vt:lpstr>Courier New</vt:lpstr>
      <vt:lpstr>Open Sans</vt:lpstr>
      <vt:lpstr>Wingdings</vt:lpstr>
      <vt:lpstr>1_Custom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Keziah Toytoy</dc:creator>
  <dc:description>© Copyright PresentationGo.com</dc:description>
  <cp:lastModifiedBy>Keziah Toytoy</cp:lastModifiedBy>
  <cp:revision>2</cp:revision>
  <dcterms:created xsi:type="dcterms:W3CDTF">2020-01-26T14:20:27Z</dcterms:created>
  <dcterms:modified xsi:type="dcterms:W3CDTF">2020-01-26T14:24:29Z</dcterms:modified>
  <cp:category>Templates</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0x010100BEAB44C982206F4D812D354F8736B59E</vt:lpwstr>
  </property>
</Properties>
</file>