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5" autoAdjust="0"/>
    <p:restoredTop sz="84045" autoAdjust="0"/>
  </p:normalViewPr>
  <p:slideViewPr>
    <p:cSldViewPr snapToGrid="0">
      <p:cViewPr varScale="1">
        <p:scale>
          <a:sx n="60" d="100"/>
          <a:sy n="60" d="100"/>
        </p:scale>
        <p:origin x="109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2D4F70-D577-4AD1-9390-3A23BAB46341}" type="datetimeFigureOut">
              <a:rPr lang="en-PH" smtClean="0"/>
              <a:t>02/03/2020</a:t>
            </a:fld>
            <a:endParaRPr lang="en-P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141630-CDC3-413C-9DA5-4FE08AFFF3A7}" type="slidenum">
              <a:rPr lang="en-PH" smtClean="0"/>
              <a:t>‹#›</a:t>
            </a:fld>
            <a:endParaRPr lang="en-PH"/>
          </a:p>
        </p:txBody>
      </p:sp>
    </p:spTree>
    <p:extLst>
      <p:ext uri="{BB962C8B-B14F-4D97-AF65-F5344CB8AC3E}">
        <p14:creationId xmlns:p14="http://schemas.microsoft.com/office/powerpoint/2010/main" val="3221836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word is inextricably associated with agriculture and land usage and thus we have agrarian reform and land reform. Many people tend to think of both as same and use the terms interchangeably. However, there are differences between land reform and agrarian reform that will be talked about in this article</a:t>
            </a:r>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2</a:t>
            </a:fld>
            <a:endParaRPr lang="en-PH"/>
          </a:p>
        </p:txBody>
      </p:sp>
    </p:spTree>
    <p:extLst>
      <p:ext uri="{BB962C8B-B14F-4D97-AF65-F5344CB8AC3E}">
        <p14:creationId xmlns:p14="http://schemas.microsoft.com/office/powerpoint/2010/main" val="2235210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RA was hailed as one that would emancipate Filipino farmers from the bondage of tenancy</a:t>
            </a:r>
          </a:p>
          <a:p>
            <a:r>
              <a:rPr lang="en-US" sz="1200" b="0" i="0" kern="1200" dirty="0">
                <a:solidFill>
                  <a:schemeClr val="tx1"/>
                </a:solidFill>
                <a:effectLst/>
                <a:latin typeface="+mn-lt"/>
                <a:ea typeface="+mn-ea"/>
                <a:cs typeface="+mn-cs"/>
              </a:rPr>
              <a:t>It emphasized owner-</a:t>
            </a:r>
            <a:r>
              <a:rPr lang="en-US" sz="1200" b="0" i="0" kern="1200" dirty="0" err="1">
                <a:solidFill>
                  <a:schemeClr val="tx1"/>
                </a:solidFill>
                <a:effectLst/>
                <a:latin typeface="+mn-lt"/>
                <a:ea typeface="+mn-ea"/>
                <a:cs typeface="+mn-cs"/>
              </a:rPr>
              <a:t>cultivatorship</a:t>
            </a:r>
            <a:r>
              <a:rPr lang="en-US" sz="1200" b="0" i="0" kern="1200" dirty="0">
                <a:solidFill>
                  <a:schemeClr val="tx1"/>
                </a:solidFill>
                <a:effectLst/>
                <a:latin typeface="+mn-lt"/>
                <a:ea typeface="+mn-ea"/>
                <a:cs typeface="+mn-cs"/>
              </a:rPr>
              <a:t> and farmer independence, equity, productivity improvement and the public distribution of land.</a:t>
            </a:r>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18</a:t>
            </a:fld>
            <a:endParaRPr lang="en-PH"/>
          </a:p>
        </p:txBody>
      </p:sp>
    </p:spTree>
    <p:extLst>
      <p:ext uri="{BB962C8B-B14F-4D97-AF65-F5344CB8AC3E}">
        <p14:creationId xmlns:p14="http://schemas.microsoft.com/office/powerpoint/2010/main" val="3412228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How can this Agrarian Reform Program help the farmers?</a:t>
            </a:r>
          </a:p>
          <a:p>
            <a:r>
              <a:rPr lang="en-US" sz="1200" b="0" i="0" kern="1200" dirty="0">
                <a:solidFill>
                  <a:schemeClr val="tx1"/>
                </a:solidFill>
                <a:effectLst/>
                <a:latin typeface="+mn-lt"/>
                <a:ea typeface="+mn-ea"/>
                <a:cs typeface="+mn-cs"/>
              </a:rPr>
              <a:t>His agrarian reform program was designed to uplift the farmers from poverty and ignorance and to make them useful, dignified, responsible and progressive partners in nation-building. His AR program was a package of service extended to farmers in the form of credit support, infrastructure, farm extension, legal assistance, electrification and development of rural institutions.</a:t>
            </a:r>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20</a:t>
            </a:fld>
            <a:endParaRPr lang="en-PH"/>
          </a:p>
        </p:txBody>
      </p:sp>
    </p:spTree>
    <p:extLst>
      <p:ext uri="{BB962C8B-B14F-4D97-AF65-F5344CB8AC3E}">
        <p14:creationId xmlns:p14="http://schemas.microsoft.com/office/powerpoint/2010/main" val="26600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What were some of the challenges faced by the administration in the implementation of CARP?</a:t>
            </a:r>
          </a:p>
          <a:p>
            <a:r>
              <a:rPr lang="en-US" sz="1200" b="0" i="0" kern="1200" dirty="0">
                <a:solidFill>
                  <a:schemeClr val="tx1"/>
                </a:solidFill>
                <a:effectLst/>
                <a:latin typeface="+mn-lt"/>
                <a:ea typeface="+mn-ea"/>
                <a:cs typeface="+mn-cs"/>
              </a:rPr>
              <a:t>Failure to address the loopholes of CARP particularly for land valuation, retention limits, coverage, exemption/exclusion, commercial farming, and stock distribution</a:t>
            </a:r>
          </a:p>
          <a:p>
            <a:r>
              <a:rPr lang="en-US" sz="1200" b="0" i="0" kern="1200" dirty="0">
                <a:solidFill>
                  <a:schemeClr val="tx1"/>
                </a:solidFill>
                <a:effectLst/>
                <a:latin typeface="+mn-lt"/>
                <a:ea typeface="+mn-ea"/>
                <a:cs typeface="+mn-cs"/>
              </a:rPr>
              <a:t>Absence of clear guidelines on land use conversion</a:t>
            </a:r>
          </a:p>
          <a:p>
            <a:r>
              <a:rPr lang="en-US" sz="1200" b="0" i="0" kern="1200" dirty="0">
                <a:solidFill>
                  <a:schemeClr val="tx1"/>
                </a:solidFill>
                <a:effectLst/>
                <a:latin typeface="+mn-lt"/>
                <a:ea typeface="+mn-ea"/>
                <a:cs typeface="+mn-cs"/>
              </a:rPr>
              <a:t>Absence of measures to protect the rights of the tribal communities over their ancestral domain</a:t>
            </a:r>
          </a:p>
          <a:p>
            <a:r>
              <a:rPr lang="en-US" sz="1200" b="0" i="0" kern="1200" dirty="0">
                <a:solidFill>
                  <a:schemeClr val="tx1"/>
                </a:solidFill>
                <a:effectLst/>
                <a:latin typeface="+mn-lt"/>
                <a:ea typeface="+mn-ea"/>
                <a:cs typeface="+mn-cs"/>
              </a:rPr>
              <a:t>Major budgetary shortfall of Agrarian Reform Fund (ARF)</a:t>
            </a:r>
          </a:p>
          <a:p>
            <a:r>
              <a:rPr lang="en-US" sz="1200" b="0" i="0" kern="1200" dirty="0">
                <a:solidFill>
                  <a:schemeClr val="tx1"/>
                </a:solidFill>
                <a:effectLst/>
                <a:latin typeface="+mn-lt"/>
                <a:ea typeface="+mn-ea"/>
                <a:cs typeface="+mn-cs"/>
              </a:rPr>
              <a:t>Many changes of leadership in DAR which led to lack of continuity in priority programs</a:t>
            </a:r>
          </a:p>
          <a:p>
            <a:r>
              <a:rPr lang="en-US" sz="1200" b="0" i="0" kern="1200" dirty="0">
                <a:solidFill>
                  <a:schemeClr val="tx1"/>
                </a:solidFill>
                <a:effectLst/>
                <a:latin typeface="+mn-lt"/>
                <a:ea typeface="+mn-ea"/>
                <a:cs typeface="+mn-cs"/>
              </a:rPr>
              <a:t>Inability to distribute the prioritized private agricultural lands• Land valuation controversies</a:t>
            </a:r>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23</a:t>
            </a:fld>
            <a:endParaRPr lang="en-PH"/>
          </a:p>
        </p:txBody>
      </p:sp>
    </p:spTree>
    <p:extLst>
      <p:ext uri="{BB962C8B-B14F-4D97-AF65-F5344CB8AC3E}">
        <p14:creationId xmlns:p14="http://schemas.microsoft.com/office/powerpoint/2010/main" val="34733806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However, the Estrada Administration was short lived. The masses who put him into office demanded for his ouster.</a:t>
            </a:r>
            <a:endParaRPr lang="en-PH" dirty="0"/>
          </a:p>
          <a:p>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26</a:t>
            </a:fld>
            <a:endParaRPr lang="en-PH"/>
          </a:p>
        </p:txBody>
      </p:sp>
    </p:spTree>
    <p:extLst>
      <p:ext uri="{BB962C8B-B14F-4D97-AF65-F5344CB8AC3E}">
        <p14:creationId xmlns:p14="http://schemas.microsoft.com/office/powerpoint/2010/main" val="4641203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Duterte plans to place almost all public lands, including military reserves, under agrarian reform.</a:t>
            </a:r>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31</a:t>
            </a:fld>
            <a:endParaRPr lang="en-PH"/>
          </a:p>
        </p:txBody>
      </p:sp>
    </p:spTree>
    <p:extLst>
      <p:ext uri="{BB962C8B-B14F-4D97-AF65-F5344CB8AC3E}">
        <p14:creationId xmlns:p14="http://schemas.microsoft.com/office/powerpoint/2010/main" val="11912036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 No. 3844</a:t>
            </a:r>
          </a:p>
          <a:p>
            <a:r>
              <a:rPr lang="en-US" dirty="0"/>
              <a:t>(1) To establish owner-</a:t>
            </a:r>
            <a:r>
              <a:rPr lang="en-US" dirty="0" err="1"/>
              <a:t>cultivatorship</a:t>
            </a:r>
            <a:r>
              <a:rPr lang="en-US" dirty="0"/>
              <a:t> and the economic family-size farm as the basis of Philippine agriculture and, as a consequence, divert landlord capital in agriculture to industrial development;</a:t>
            </a:r>
          </a:p>
          <a:p>
            <a:r>
              <a:rPr lang="en-US" dirty="0"/>
              <a:t>(2) To achieve a dignified existence for the small farmers free from pernicious institutional restraints and practices;</a:t>
            </a:r>
          </a:p>
          <a:p>
            <a:r>
              <a:rPr lang="en-US" dirty="0"/>
              <a:t>(3) To create a truly viable social and economic structure in agriculture conducive to greater productivity and higher farm incomes;</a:t>
            </a:r>
          </a:p>
          <a:p>
            <a:r>
              <a:rPr lang="en-US" dirty="0"/>
              <a:t>(4) To apply all labor laws equally and without discrimination to both industrial and agricultural wage earners;</a:t>
            </a:r>
          </a:p>
          <a:p>
            <a:r>
              <a:rPr lang="en-US" dirty="0"/>
              <a:t>(5) To provide a more vigorous and systematic land resettlement program and public land distribution; and</a:t>
            </a:r>
          </a:p>
          <a:p>
            <a:r>
              <a:rPr lang="en-US" dirty="0"/>
              <a:t>(6) To make the small farmers more independent, self-reliant and responsible citizens, and a source of genuine strength in our democratic society.</a:t>
            </a:r>
          </a:p>
          <a:p>
            <a:endParaRPr lang="en-US" dirty="0"/>
          </a:p>
          <a:p>
            <a:r>
              <a:rPr lang="en-US" dirty="0"/>
              <a:t>RA No. 6657</a:t>
            </a:r>
          </a:p>
          <a:p>
            <a:r>
              <a:rPr lang="en-US" sz="1200" b="0" i="0" u="none" strike="noStrike" kern="1200" dirty="0">
                <a:solidFill>
                  <a:schemeClr val="tx1"/>
                </a:solidFill>
                <a:effectLst/>
                <a:latin typeface="+mn-lt"/>
                <a:ea typeface="+mn-ea"/>
                <a:cs typeface="+mn-cs"/>
              </a:rPr>
              <a:t>It is the policy of the State to pursue a Comprehensive Agrarian Reform Program (CARP). The welfare of the landless farmers and farmworkers will receive the highest consideration to promote social justice and to move the nation toward sound rural development and industrialization, and the establishment of owner </a:t>
            </a:r>
            <a:r>
              <a:rPr lang="en-US" sz="1200" b="0" i="0" u="none" strike="noStrike" kern="1200" dirty="0" err="1">
                <a:solidFill>
                  <a:schemeClr val="tx1"/>
                </a:solidFill>
                <a:effectLst/>
                <a:latin typeface="+mn-lt"/>
                <a:ea typeface="+mn-ea"/>
                <a:cs typeface="+mn-cs"/>
              </a:rPr>
              <a:t>cultivatorship</a:t>
            </a:r>
            <a:r>
              <a:rPr lang="en-US" sz="1200" b="0" i="0" u="none" strike="noStrike" kern="1200" dirty="0">
                <a:solidFill>
                  <a:schemeClr val="tx1"/>
                </a:solidFill>
                <a:effectLst/>
                <a:latin typeface="+mn-lt"/>
                <a:ea typeface="+mn-ea"/>
                <a:cs typeface="+mn-cs"/>
              </a:rPr>
              <a:t> of economic-size farms as the basis of Philippine agriculture.</a:t>
            </a:r>
          </a:p>
          <a:p>
            <a:r>
              <a:rPr lang="en-US" sz="1200" b="0" i="0" u="none" strike="noStrike" kern="1200" dirty="0">
                <a:solidFill>
                  <a:schemeClr val="tx1"/>
                </a:solidFill>
                <a:effectLst/>
                <a:latin typeface="+mn-lt"/>
                <a:ea typeface="+mn-ea"/>
                <a:cs typeface="+mn-cs"/>
              </a:rPr>
              <a:t>To this end, a more equitable distribution and ownership of land, with due regard to the rights of landowners to just compensation and to the ecological needs of the nation, shall be undertaken to provide farmers and farmworkers with the opportunity to enhance their dignity and improve the quality of their lives through greater productivity of agricultural lands.</a:t>
            </a:r>
          </a:p>
          <a:p>
            <a:r>
              <a:rPr lang="en-US" sz="1200" b="0" i="0" u="none" strike="noStrike" kern="1200" dirty="0">
                <a:solidFill>
                  <a:schemeClr val="tx1"/>
                </a:solidFill>
                <a:effectLst/>
                <a:latin typeface="+mn-lt"/>
                <a:ea typeface="+mn-ea"/>
                <a:cs typeface="+mn-cs"/>
              </a:rPr>
              <a:t>The agrarian reform program is founded on the right of farmers and regular farmworkers, who are landless, to own directly or collectively the lands they till or, in the case of other farm workers, to receive a just share of the fruits thereof. To this end, the State shall encourage and undertake the just distribution of all agricultural lands, subject to the priorities and retention limits set forth in this Act, having taken into account ecological, developmental, and equity considerations, and subject to the payment of just compensation. The State shall respect the right of small landowners, and shall provide incentives for voluntary land-sharing.</a:t>
            </a:r>
          </a:p>
          <a:p>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34</a:t>
            </a:fld>
            <a:endParaRPr lang="en-PH"/>
          </a:p>
        </p:txBody>
      </p:sp>
    </p:spTree>
    <p:extLst>
      <p:ext uri="{BB962C8B-B14F-4D97-AF65-F5344CB8AC3E}">
        <p14:creationId xmlns:p14="http://schemas.microsoft.com/office/powerpoint/2010/main" val="3141410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With the increase in population, land per capita declines and the value of land rises in a definite proportion. This leads to conflicts between social groups and communities that own the land and those that work upon them. In every country and society, it has been the endeavor of the governments to initiate land reforms so as to bring about a change in the patterns of ownership of land. This basically involves redistribution of land by taking away land from the rich and the powerful and giving it to poor and the landless farmers. This was done purposely to bring about a change in lives of poor peasants to give them a sense of belonging and to boost their self esteem. It had both social as well as political objectives, but it led to social revolution in nations across the world as feudalism gave way to communism and capitalism and democracy across the world.</a:t>
            </a:r>
            <a:endParaRPr lang="en-PH" dirty="0"/>
          </a:p>
          <a:p>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3</a:t>
            </a:fld>
            <a:endParaRPr lang="en-PH"/>
          </a:p>
        </p:txBody>
      </p:sp>
    </p:spTree>
    <p:extLst>
      <p:ext uri="{BB962C8B-B14F-4D97-AF65-F5344CB8AC3E}">
        <p14:creationId xmlns:p14="http://schemas.microsoft.com/office/powerpoint/2010/main" val="4231260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While it was land reform alone that topped the priority lists of all governments earlier, it is the agrarian reform that is the buzzword among the authorities in recent decades. This is because of the changing role of the land and agriculture in the development process of a country.</a:t>
            </a:r>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4</a:t>
            </a:fld>
            <a:endParaRPr lang="en-PH"/>
          </a:p>
        </p:txBody>
      </p:sp>
    </p:spTree>
    <p:extLst>
      <p:ext uri="{BB962C8B-B14F-4D97-AF65-F5344CB8AC3E}">
        <p14:creationId xmlns:p14="http://schemas.microsoft.com/office/powerpoint/2010/main" val="3550466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However, despite the existence of different classes in the social structure, practically everyone had access to the fruits of the soil. Money was unknown, and rice served as the medium of exchange.</a:t>
            </a:r>
            <a:endParaRPr lang="en-PH" dirty="0"/>
          </a:p>
          <a:p>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7</a:t>
            </a:fld>
            <a:endParaRPr lang="en-PH"/>
          </a:p>
        </p:txBody>
      </p:sp>
    </p:spTree>
    <p:extLst>
      <p:ext uri="{BB962C8B-B14F-4D97-AF65-F5344CB8AC3E}">
        <p14:creationId xmlns:p14="http://schemas.microsoft.com/office/powerpoint/2010/main" val="47257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system, however, degenerated into abuse of power by the </a:t>
            </a:r>
            <a:r>
              <a:rPr lang="en-US" dirty="0" err="1"/>
              <a:t>encomienderos</a:t>
            </a:r>
            <a:r>
              <a:rPr lang="en-US" dirty="0"/>
              <a:t> The tribute soon became land rents to a few powerful landlords. And the natives who once cultivated the lands in freedom were transformed into mere share tenants.</a:t>
            </a:r>
            <a:endParaRPr lang="en-PH" dirty="0"/>
          </a:p>
          <a:p>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8</a:t>
            </a:fld>
            <a:endParaRPr lang="en-PH"/>
          </a:p>
        </p:txBody>
      </p:sp>
    </p:spTree>
    <p:extLst>
      <p:ext uri="{BB962C8B-B14F-4D97-AF65-F5344CB8AC3E}">
        <p14:creationId xmlns:p14="http://schemas.microsoft.com/office/powerpoint/2010/main" val="1446169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latin typeface="-apple-system"/>
              </a:rPr>
              <a:t>However, as the Republic was short-lived, Aguinaldo’s plan was never implemented.</a:t>
            </a:r>
            <a:endParaRPr lang="en-US" b="0" i="0" dirty="0">
              <a:solidFill>
                <a:srgbClr val="000000"/>
              </a:solidFill>
              <a:effectLst/>
              <a:latin typeface="-apple-system"/>
            </a:endParaRPr>
          </a:p>
          <a:p>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9</a:t>
            </a:fld>
            <a:endParaRPr lang="en-PH"/>
          </a:p>
        </p:txBody>
      </p:sp>
    </p:spTree>
    <p:extLst>
      <p:ext uri="{BB962C8B-B14F-4D97-AF65-F5344CB8AC3E}">
        <p14:creationId xmlns:p14="http://schemas.microsoft.com/office/powerpoint/2010/main" val="1464093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Torrens system, which the Americans instituted for the registration of lands, did not solve the problem completely. Either they were not aware of the law or if they did, they could not pay the survey cost and other fees required in applying for a Torrens title.</a:t>
            </a:r>
            <a:endParaRPr lang="en-PH" dirty="0"/>
          </a:p>
          <a:p>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10</a:t>
            </a:fld>
            <a:endParaRPr lang="en-PH"/>
          </a:p>
        </p:txBody>
      </p:sp>
    </p:spTree>
    <p:extLst>
      <p:ext uri="{BB962C8B-B14F-4D97-AF65-F5344CB8AC3E}">
        <p14:creationId xmlns:p14="http://schemas.microsoft.com/office/powerpoint/2010/main" val="32355712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Unfortunately, the end of war also signaled the end of gains acquired by the peasants.</a:t>
            </a:r>
          </a:p>
          <a:p>
            <a:endParaRPr lang="en-US" dirty="0"/>
          </a:p>
          <a:p>
            <a:r>
              <a:rPr lang="en-US" dirty="0"/>
              <a:t>Upon the arrival of the Japanese in the Philippines in 1942, peasants and workers organizations grew strength. Many peasants took up arms and identified themselves with the anti-Japanese group, the HUKBALAHAP (</a:t>
            </a:r>
            <a:r>
              <a:rPr lang="en-US" dirty="0" err="1"/>
              <a:t>Hukbo</a:t>
            </a:r>
            <a:r>
              <a:rPr lang="en-US" dirty="0"/>
              <a:t> ng Bayan Laban </a:t>
            </a:r>
            <a:r>
              <a:rPr lang="en-US" dirty="0" err="1"/>
              <a:t>sa</a:t>
            </a:r>
            <a:r>
              <a:rPr lang="en-US" dirty="0"/>
              <a:t> </a:t>
            </a:r>
            <a:r>
              <a:rPr lang="en-US" dirty="0" err="1"/>
              <a:t>Hapon</a:t>
            </a:r>
            <a:r>
              <a:rPr lang="en-US" dirty="0"/>
              <a:t>).</a:t>
            </a:r>
            <a:endParaRPr lang="en-PH" dirty="0"/>
          </a:p>
          <a:p>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13</a:t>
            </a:fld>
            <a:endParaRPr lang="en-PH"/>
          </a:p>
        </p:txBody>
      </p:sp>
    </p:spTree>
    <p:extLst>
      <p:ext uri="{BB962C8B-B14F-4D97-AF65-F5344CB8AC3E}">
        <p14:creationId xmlns:p14="http://schemas.microsoft.com/office/powerpoint/2010/main" val="27053045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Did these interventions improve the land ownership and tenancy situation?</a:t>
            </a:r>
          </a:p>
          <a:p>
            <a:r>
              <a:rPr lang="en-US" dirty="0"/>
              <a:t>Out of the targeted 300 haciendas for distribution, only 41 were distributed after its 7 years of implementation. This was due to lack of funds and inadequate support services provided for these programs.</a:t>
            </a:r>
          </a:p>
          <a:p>
            <a:r>
              <a:rPr lang="en-US" dirty="0"/>
              <a:t>Landlords continued to be uncooperative and critical to the program; and landownership </a:t>
            </a:r>
            <a:r>
              <a:rPr lang="en-US" dirty="0" err="1"/>
              <a:t>andt</a:t>
            </a:r>
            <a:r>
              <a:rPr lang="en-US" dirty="0"/>
              <a:t> tenancy problems continued.</a:t>
            </a:r>
            <a:endParaRPr lang="en-PH" dirty="0"/>
          </a:p>
        </p:txBody>
      </p:sp>
      <p:sp>
        <p:nvSpPr>
          <p:cNvPr id="4" name="Slide Number Placeholder 3"/>
          <p:cNvSpPr>
            <a:spLocks noGrp="1"/>
          </p:cNvSpPr>
          <p:nvPr>
            <p:ph type="sldNum" sz="quarter" idx="5"/>
          </p:nvPr>
        </p:nvSpPr>
        <p:spPr/>
        <p:txBody>
          <a:bodyPr/>
          <a:lstStyle/>
          <a:p>
            <a:fld id="{CB141630-CDC3-413C-9DA5-4FE08AFFF3A7}" type="slidenum">
              <a:rPr lang="en-PH" smtClean="0"/>
              <a:t>17</a:t>
            </a:fld>
            <a:endParaRPr lang="en-PH"/>
          </a:p>
        </p:txBody>
      </p:sp>
    </p:spTree>
    <p:extLst>
      <p:ext uri="{BB962C8B-B14F-4D97-AF65-F5344CB8AC3E}">
        <p14:creationId xmlns:p14="http://schemas.microsoft.com/office/powerpoint/2010/main" val="2290527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1A7216C-E62A-4418-96E0-948B32B769DA}" type="datetimeFigureOut">
              <a:rPr lang="en-PH" smtClean="0"/>
              <a:t>02/03/2020</a:t>
            </a:fld>
            <a:endParaRPr lang="en-PH"/>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PH"/>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8D3822D-D360-42D6-889A-2F7C89E139B2}" type="slidenum">
              <a:rPr lang="en-PH" smtClean="0"/>
              <a:t>‹#›</a:t>
            </a:fld>
            <a:endParaRPr lang="en-PH"/>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16184930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A7216C-E62A-4418-96E0-948B32B769DA}" type="datetimeFigureOut">
              <a:rPr lang="en-PH" smtClean="0"/>
              <a:t>02/03/2020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48D3822D-D360-42D6-889A-2F7C89E139B2}" type="slidenum">
              <a:rPr lang="en-PH" smtClean="0"/>
              <a:t>‹#›</a:t>
            </a:fld>
            <a:endParaRPr lang="en-PH"/>
          </a:p>
        </p:txBody>
      </p:sp>
    </p:spTree>
    <p:extLst>
      <p:ext uri="{BB962C8B-B14F-4D97-AF65-F5344CB8AC3E}">
        <p14:creationId xmlns:p14="http://schemas.microsoft.com/office/powerpoint/2010/main" val="275610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A7216C-E62A-4418-96E0-948B32B769DA}" type="datetimeFigureOut">
              <a:rPr lang="en-PH" smtClean="0"/>
              <a:t>02/03/2020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48D3822D-D360-42D6-889A-2F7C89E139B2}" type="slidenum">
              <a:rPr lang="en-PH" smtClean="0"/>
              <a:t>‹#›</a:t>
            </a:fld>
            <a:endParaRPr lang="en-PH"/>
          </a:p>
        </p:txBody>
      </p:sp>
    </p:spTree>
    <p:extLst>
      <p:ext uri="{BB962C8B-B14F-4D97-AF65-F5344CB8AC3E}">
        <p14:creationId xmlns:p14="http://schemas.microsoft.com/office/powerpoint/2010/main" val="316198695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A7216C-E62A-4418-96E0-948B32B769DA}" type="datetimeFigureOut">
              <a:rPr lang="en-PH" smtClean="0"/>
              <a:t>02/03/2020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48D3822D-D360-42D6-889A-2F7C89E139B2}" type="slidenum">
              <a:rPr lang="en-PH" smtClean="0"/>
              <a:t>‹#›</a:t>
            </a:fld>
            <a:endParaRPr lang="en-PH"/>
          </a:p>
        </p:txBody>
      </p:sp>
    </p:spTree>
    <p:extLst>
      <p:ext uri="{BB962C8B-B14F-4D97-AF65-F5344CB8AC3E}">
        <p14:creationId xmlns:p14="http://schemas.microsoft.com/office/powerpoint/2010/main" val="314887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1A7216C-E62A-4418-96E0-948B32B769DA}" type="datetimeFigureOut">
              <a:rPr lang="en-PH" smtClean="0"/>
              <a:t>02/03/2020</a:t>
            </a:fld>
            <a:endParaRPr lang="en-PH"/>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PH"/>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8D3822D-D360-42D6-889A-2F7C89E139B2}" type="slidenum">
              <a:rPr lang="en-PH" smtClean="0"/>
              <a:t>‹#›</a:t>
            </a:fld>
            <a:endParaRPr lang="en-PH"/>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93394642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A7216C-E62A-4418-96E0-948B32B769DA}" type="datetimeFigureOut">
              <a:rPr lang="en-PH" smtClean="0"/>
              <a:t>02/03/2020</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48D3822D-D360-42D6-889A-2F7C89E139B2}" type="slidenum">
              <a:rPr lang="en-PH" smtClean="0"/>
              <a:t>‹#›</a:t>
            </a:fld>
            <a:endParaRPr lang="en-PH"/>
          </a:p>
        </p:txBody>
      </p:sp>
    </p:spTree>
    <p:extLst>
      <p:ext uri="{BB962C8B-B14F-4D97-AF65-F5344CB8AC3E}">
        <p14:creationId xmlns:p14="http://schemas.microsoft.com/office/powerpoint/2010/main" val="20217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A7216C-E62A-4418-96E0-948B32B769DA}" type="datetimeFigureOut">
              <a:rPr lang="en-PH" smtClean="0"/>
              <a:t>02/03/2020</a:t>
            </a:fld>
            <a:endParaRPr lang="en-PH"/>
          </a:p>
        </p:txBody>
      </p:sp>
      <p:sp>
        <p:nvSpPr>
          <p:cNvPr id="8" name="Footer Placeholder 7"/>
          <p:cNvSpPr>
            <a:spLocks noGrp="1"/>
          </p:cNvSpPr>
          <p:nvPr>
            <p:ph type="ftr" sz="quarter" idx="11"/>
          </p:nvPr>
        </p:nvSpPr>
        <p:spPr/>
        <p:txBody>
          <a:bodyPr/>
          <a:lstStyle/>
          <a:p>
            <a:endParaRPr lang="en-PH"/>
          </a:p>
        </p:txBody>
      </p:sp>
      <p:sp>
        <p:nvSpPr>
          <p:cNvPr id="9" name="Slide Number Placeholder 8"/>
          <p:cNvSpPr>
            <a:spLocks noGrp="1"/>
          </p:cNvSpPr>
          <p:nvPr>
            <p:ph type="sldNum" sz="quarter" idx="12"/>
          </p:nvPr>
        </p:nvSpPr>
        <p:spPr/>
        <p:txBody>
          <a:bodyPr/>
          <a:lstStyle/>
          <a:p>
            <a:fld id="{48D3822D-D360-42D6-889A-2F7C89E139B2}" type="slidenum">
              <a:rPr lang="en-PH" smtClean="0"/>
              <a:t>‹#›</a:t>
            </a:fld>
            <a:endParaRPr lang="en-PH"/>
          </a:p>
        </p:txBody>
      </p:sp>
    </p:spTree>
    <p:extLst>
      <p:ext uri="{BB962C8B-B14F-4D97-AF65-F5344CB8AC3E}">
        <p14:creationId xmlns:p14="http://schemas.microsoft.com/office/powerpoint/2010/main" val="1805490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A7216C-E62A-4418-96E0-948B32B769DA}" type="datetimeFigureOut">
              <a:rPr lang="en-PH" smtClean="0"/>
              <a:t>02/03/2020</a:t>
            </a:fld>
            <a:endParaRPr lang="en-PH"/>
          </a:p>
        </p:txBody>
      </p:sp>
      <p:sp>
        <p:nvSpPr>
          <p:cNvPr id="4" name="Footer Placeholder 3"/>
          <p:cNvSpPr>
            <a:spLocks noGrp="1"/>
          </p:cNvSpPr>
          <p:nvPr>
            <p:ph type="ftr" sz="quarter" idx="11"/>
          </p:nvPr>
        </p:nvSpPr>
        <p:spPr/>
        <p:txBody>
          <a:bodyPr/>
          <a:lstStyle/>
          <a:p>
            <a:endParaRPr lang="en-PH"/>
          </a:p>
        </p:txBody>
      </p:sp>
      <p:sp>
        <p:nvSpPr>
          <p:cNvPr id="5" name="Slide Number Placeholder 4"/>
          <p:cNvSpPr>
            <a:spLocks noGrp="1"/>
          </p:cNvSpPr>
          <p:nvPr>
            <p:ph type="sldNum" sz="quarter" idx="12"/>
          </p:nvPr>
        </p:nvSpPr>
        <p:spPr/>
        <p:txBody>
          <a:bodyPr/>
          <a:lstStyle/>
          <a:p>
            <a:fld id="{48D3822D-D360-42D6-889A-2F7C89E139B2}" type="slidenum">
              <a:rPr lang="en-PH" smtClean="0"/>
              <a:t>‹#›</a:t>
            </a:fld>
            <a:endParaRPr lang="en-PH"/>
          </a:p>
        </p:txBody>
      </p:sp>
    </p:spTree>
    <p:extLst>
      <p:ext uri="{BB962C8B-B14F-4D97-AF65-F5344CB8AC3E}">
        <p14:creationId xmlns:p14="http://schemas.microsoft.com/office/powerpoint/2010/main" val="1060212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7216C-E62A-4418-96E0-948B32B769DA}" type="datetimeFigureOut">
              <a:rPr lang="en-PH" smtClean="0"/>
              <a:t>02/03/2020</a:t>
            </a:fld>
            <a:endParaRPr lang="en-PH"/>
          </a:p>
        </p:txBody>
      </p:sp>
      <p:sp>
        <p:nvSpPr>
          <p:cNvPr id="3" name="Footer Placeholder 2"/>
          <p:cNvSpPr>
            <a:spLocks noGrp="1"/>
          </p:cNvSpPr>
          <p:nvPr>
            <p:ph type="ftr" sz="quarter" idx="11"/>
          </p:nvPr>
        </p:nvSpPr>
        <p:spPr/>
        <p:txBody>
          <a:bodyPr/>
          <a:lstStyle/>
          <a:p>
            <a:endParaRPr lang="en-PH"/>
          </a:p>
        </p:txBody>
      </p:sp>
      <p:sp>
        <p:nvSpPr>
          <p:cNvPr id="4" name="Slide Number Placeholder 3"/>
          <p:cNvSpPr>
            <a:spLocks noGrp="1"/>
          </p:cNvSpPr>
          <p:nvPr>
            <p:ph type="sldNum" sz="quarter" idx="12"/>
          </p:nvPr>
        </p:nvSpPr>
        <p:spPr/>
        <p:txBody>
          <a:bodyPr/>
          <a:lstStyle/>
          <a:p>
            <a:fld id="{48D3822D-D360-42D6-889A-2F7C89E139B2}" type="slidenum">
              <a:rPr lang="en-PH" smtClean="0"/>
              <a:t>‹#›</a:t>
            </a:fld>
            <a:endParaRPr lang="en-PH"/>
          </a:p>
        </p:txBody>
      </p:sp>
    </p:spTree>
    <p:extLst>
      <p:ext uri="{BB962C8B-B14F-4D97-AF65-F5344CB8AC3E}">
        <p14:creationId xmlns:p14="http://schemas.microsoft.com/office/powerpoint/2010/main" val="896931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1A7216C-E62A-4418-96E0-948B32B769DA}" type="datetimeFigureOut">
              <a:rPr lang="en-PH" smtClean="0"/>
              <a:t>02/03/2020</a:t>
            </a:fld>
            <a:endParaRPr lang="en-PH"/>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PH"/>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8D3822D-D360-42D6-889A-2F7C89E139B2}" type="slidenum">
              <a:rPr lang="en-PH" smtClean="0"/>
              <a:t>‹#›</a:t>
            </a:fld>
            <a:endParaRPr lang="en-PH"/>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84424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1A7216C-E62A-4418-96E0-948B32B769DA}" type="datetimeFigureOut">
              <a:rPr lang="en-PH" smtClean="0"/>
              <a:t>02/03/2020</a:t>
            </a:fld>
            <a:endParaRPr lang="en-PH"/>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PH"/>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8D3822D-D360-42D6-889A-2F7C89E139B2}" type="slidenum">
              <a:rPr lang="en-PH" smtClean="0"/>
              <a:t>‹#›</a:t>
            </a:fld>
            <a:endParaRPr lang="en-PH"/>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70229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1A7216C-E62A-4418-96E0-948B32B769DA}" type="datetimeFigureOut">
              <a:rPr lang="en-PH" smtClean="0"/>
              <a:t>02/03/2020</a:t>
            </a:fld>
            <a:endParaRPr lang="en-PH"/>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PH"/>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8D3822D-D360-42D6-889A-2F7C89E139B2}" type="slidenum">
              <a:rPr lang="en-PH" smtClean="0"/>
              <a:t>‹#›</a:t>
            </a:fld>
            <a:endParaRPr lang="en-PH"/>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37967546"/>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BF58ACF-BC07-4565-B1ED-367D86732085}"/>
              </a:ext>
            </a:extLst>
          </p:cNvPr>
          <p:cNvSpPr>
            <a:spLocks noGrp="1"/>
          </p:cNvSpPr>
          <p:nvPr>
            <p:ph type="subTitle" idx="1"/>
          </p:nvPr>
        </p:nvSpPr>
        <p:spPr>
          <a:xfrm>
            <a:off x="4111141" y="3890018"/>
            <a:ext cx="6831673" cy="1086237"/>
          </a:xfrm>
        </p:spPr>
        <p:txBody>
          <a:bodyPr/>
          <a:lstStyle/>
          <a:p>
            <a:pPr algn="r"/>
            <a:r>
              <a:rPr lang="en-PH" dirty="0"/>
              <a:t>Microeconomics </a:t>
            </a:r>
          </a:p>
        </p:txBody>
      </p:sp>
      <p:sp>
        <p:nvSpPr>
          <p:cNvPr id="4" name="TextBox 3">
            <a:extLst>
              <a:ext uri="{FF2B5EF4-FFF2-40B4-BE49-F238E27FC236}">
                <a16:creationId xmlns:a16="http://schemas.microsoft.com/office/drawing/2014/main" id="{A9956FAA-1293-4803-9ADC-FF3111834A10}"/>
              </a:ext>
            </a:extLst>
          </p:cNvPr>
          <p:cNvSpPr txBox="1"/>
          <p:nvPr/>
        </p:nvSpPr>
        <p:spPr>
          <a:xfrm>
            <a:off x="3525077" y="1484243"/>
            <a:ext cx="7235687" cy="1754326"/>
          </a:xfrm>
          <a:prstGeom prst="rect">
            <a:avLst/>
          </a:prstGeom>
          <a:noFill/>
        </p:spPr>
        <p:txBody>
          <a:bodyPr wrap="square" rtlCol="0">
            <a:spAutoFit/>
          </a:bodyPr>
          <a:lstStyle/>
          <a:p>
            <a:pPr algn="r"/>
            <a:r>
              <a:rPr lang="en-PH" sz="5400" dirty="0"/>
              <a:t>Land Reform Act of the Philippines</a:t>
            </a:r>
          </a:p>
        </p:txBody>
      </p:sp>
      <p:sp>
        <p:nvSpPr>
          <p:cNvPr id="5" name="TextBox 4">
            <a:extLst>
              <a:ext uri="{FF2B5EF4-FFF2-40B4-BE49-F238E27FC236}">
                <a16:creationId xmlns:a16="http://schemas.microsoft.com/office/drawing/2014/main" id="{D1941191-4291-4CCC-86D0-21B1FC593A37}"/>
              </a:ext>
            </a:extLst>
          </p:cNvPr>
          <p:cNvSpPr txBox="1"/>
          <p:nvPr/>
        </p:nvSpPr>
        <p:spPr>
          <a:xfrm>
            <a:off x="2630906" y="6063916"/>
            <a:ext cx="8758990" cy="307777"/>
          </a:xfrm>
          <a:prstGeom prst="rect">
            <a:avLst/>
          </a:prstGeom>
          <a:noFill/>
        </p:spPr>
        <p:txBody>
          <a:bodyPr wrap="square" rtlCol="0">
            <a:spAutoFit/>
          </a:bodyPr>
          <a:lstStyle/>
          <a:p>
            <a:pPr algn="r"/>
            <a:r>
              <a:rPr lang="en-PH" sz="1400" dirty="0"/>
              <a:t>Source: Agrarian Reform History, http://www.dar.gov.ph/about-us/agrarian-reform-history/</a:t>
            </a:r>
          </a:p>
        </p:txBody>
      </p:sp>
    </p:spTree>
    <p:extLst>
      <p:ext uri="{BB962C8B-B14F-4D97-AF65-F5344CB8AC3E}">
        <p14:creationId xmlns:p14="http://schemas.microsoft.com/office/powerpoint/2010/main" val="2331041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3608357-D690-4B8F-8D80-D3ADC333AADF}"/>
              </a:ext>
            </a:extLst>
          </p:cNvPr>
          <p:cNvSpPr/>
          <p:nvPr/>
        </p:nvSpPr>
        <p:spPr>
          <a:xfrm>
            <a:off x="978569" y="201631"/>
            <a:ext cx="10700084" cy="6309420"/>
          </a:xfrm>
          <a:prstGeom prst="rect">
            <a:avLst/>
          </a:prstGeom>
        </p:spPr>
        <p:txBody>
          <a:bodyPr wrap="square">
            <a:spAutoFit/>
          </a:bodyPr>
          <a:lstStyle/>
          <a:p>
            <a:r>
              <a:rPr lang="en-US" sz="3600" b="1" dirty="0"/>
              <a:t>American Period</a:t>
            </a:r>
          </a:p>
          <a:p>
            <a:endParaRPr lang="en-US" sz="3600" b="1" i="1" dirty="0"/>
          </a:p>
          <a:p>
            <a:r>
              <a:rPr lang="en-US" sz="2800" i="1" dirty="0"/>
              <a:t>“Long live America”</a:t>
            </a:r>
          </a:p>
          <a:p>
            <a:endParaRPr lang="en-US" sz="2400" dirty="0"/>
          </a:p>
          <a:p>
            <a:r>
              <a:rPr lang="en-US" sz="2400" dirty="0"/>
              <a:t>Significant legislation enacted during the American Period:</a:t>
            </a:r>
          </a:p>
          <a:p>
            <a:endParaRPr lang="en-US" sz="2400" dirty="0"/>
          </a:p>
          <a:p>
            <a:pPr marL="342900" indent="-342900">
              <a:spcBef>
                <a:spcPts val="1200"/>
              </a:spcBef>
              <a:buFont typeface="Wingdings" panose="05000000000000000000" pitchFamily="2" charset="2"/>
              <a:buChar char="q"/>
            </a:pPr>
            <a:r>
              <a:rPr lang="en-US" sz="2400" dirty="0"/>
              <a:t>Philippine Bill of 1902 – Set the ceilings on the hectarage of private individuals and corporations may acquire: 16 has. for private individuals and 1,024 has. for corporations.</a:t>
            </a:r>
          </a:p>
          <a:p>
            <a:pPr marL="342900" indent="-342900">
              <a:spcBef>
                <a:spcPts val="1200"/>
              </a:spcBef>
              <a:buFont typeface="Wingdings" panose="05000000000000000000" pitchFamily="2" charset="2"/>
              <a:buChar char="q"/>
            </a:pPr>
            <a:r>
              <a:rPr lang="en-US" sz="2400" dirty="0"/>
              <a:t>Land Registration Act of 1902 (Act No. 496) – Provided for a comprehensive registration of land titles under the Torrens system.</a:t>
            </a:r>
          </a:p>
          <a:p>
            <a:pPr marL="342900" indent="-342900">
              <a:spcBef>
                <a:spcPts val="1200"/>
              </a:spcBef>
              <a:buFont typeface="Wingdings" panose="05000000000000000000" pitchFamily="2" charset="2"/>
              <a:buChar char="q"/>
            </a:pPr>
            <a:r>
              <a:rPr lang="en-US" sz="2400" dirty="0"/>
              <a:t>Public Land Act of 1903 – introduced the homestead system in the Philippines.</a:t>
            </a:r>
          </a:p>
          <a:p>
            <a:pPr marL="342900" indent="-342900">
              <a:spcBef>
                <a:spcPts val="1200"/>
              </a:spcBef>
              <a:buFont typeface="Wingdings" panose="05000000000000000000" pitchFamily="2" charset="2"/>
              <a:buChar char="q"/>
            </a:pPr>
            <a:r>
              <a:rPr lang="en-US" sz="2400" dirty="0"/>
              <a:t>Tenancy Act of 1933 (Act No. 4054 and 4113) – regulated relationships between landowners and tenants of rice (50-50 sharing) and sugar cane lands.</a:t>
            </a:r>
          </a:p>
        </p:txBody>
      </p:sp>
    </p:spTree>
    <p:extLst>
      <p:ext uri="{BB962C8B-B14F-4D97-AF65-F5344CB8AC3E}">
        <p14:creationId xmlns:p14="http://schemas.microsoft.com/office/powerpoint/2010/main" val="2463283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FFCE93E-89D2-454A-BAD9-3D5497FDACA2}"/>
              </a:ext>
            </a:extLst>
          </p:cNvPr>
          <p:cNvSpPr/>
          <p:nvPr/>
        </p:nvSpPr>
        <p:spPr>
          <a:xfrm>
            <a:off x="850231" y="365243"/>
            <a:ext cx="10972800" cy="6063198"/>
          </a:xfrm>
          <a:prstGeom prst="rect">
            <a:avLst/>
          </a:prstGeom>
        </p:spPr>
        <p:txBody>
          <a:bodyPr wrap="square">
            <a:spAutoFit/>
          </a:bodyPr>
          <a:lstStyle/>
          <a:p>
            <a:r>
              <a:rPr lang="en-US" sz="3600" dirty="0"/>
              <a:t>Commonwealth Period</a:t>
            </a:r>
          </a:p>
          <a:p>
            <a:endParaRPr lang="en-US" sz="3600" dirty="0"/>
          </a:p>
          <a:p>
            <a:r>
              <a:rPr lang="en-US" sz="2800" i="1" dirty="0"/>
              <a:t>“Government for the Filipinos”</a:t>
            </a:r>
          </a:p>
          <a:p>
            <a:endParaRPr lang="en-US" sz="2400" dirty="0"/>
          </a:p>
          <a:p>
            <a:r>
              <a:rPr lang="en-US" sz="2400" dirty="0"/>
              <a:t>President Manuel L. Quezon espoused the "Social Justice" program to arrest the increasing social unrest in Central Luzon.</a:t>
            </a:r>
          </a:p>
          <a:p>
            <a:endParaRPr lang="en-US" sz="2400" dirty="0"/>
          </a:p>
          <a:p>
            <a:r>
              <a:rPr lang="en-US" sz="2400" dirty="0"/>
              <a:t>Significant legislation enacted during Commonwealth Period:</a:t>
            </a:r>
          </a:p>
          <a:p>
            <a:endParaRPr lang="en-US" sz="2400" dirty="0"/>
          </a:p>
          <a:p>
            <a:pPr marL="342900" indent="-342900">
              <a:buFont typeface="Wingdings" panose="05000000000000000000" pitchFamily="2" charset="2"/>
              <a:buChar char="q"/>
            </a:pPr>
            <a:r>
              <a:rPr lang="en-US" sz="2400" dirty="0"/>
              <a:t>1935 Constitution – "The promotion of social justice to ensure the well-being and economic security of all people should be the concern of the State"</a:t>
            </a:r>
          </a:p>
          <a:p>
            <a:pPr marL="342900" indent="-342900">
              <a:buFont typeface="Wingdings" panose="05000000000000000000" pitchFamily="2" charset="2"/>
              <a:buChar char="q"/>
            </a:pPr>
            <a:r>
              <a:rPr lang="en-US" sz="2400" dirty="0"/>
              <a:t>Commonwealth Act No. 178 (An Amendment to Rice Tenancy Act No. 4045), Nov. 13, 1936 – Provided for certain controls in the landlord-tenant relationships</a:t>
            </a:r>
          </a:p>
          <a:p>
            <a:pPr marL="342900" indent="-342900">
              <a:buFont typeface="Wingdings" panose="05000000000000000000" pitchFamily="2" charset="2"/>
              <a:buChar char="q"/>
            </a:pPr>
            <a:r>
              <a:rPr lang="en-US" sz="2400" dirty="0"/>
              <a:t>National Rice and Corn Corporation (NARIC), 1936 – Established the price of rice and corn thereby help the poor tenants as well as consumers.</a:t>
            </a:r>
          </a:p>
        </p:txBody>
      </p:sp>
    </p:spTree>
    <p:extLst>
      <p:ext uri="{BB962C8B-B14F-4D97-AF65-F5344CB8AC3E}">
        <p14:creationId xmlns:p14="http://schemas.microsoft.com/office/powerpoint/2010/main" val="2909258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CA51422-851E-4DFE-B019-E85FBEE7C35B}"/>
              </a:ext>
            </a:extLst>
          </p:cNvPr>
          <p:cNvSpPr/>
          <p:nvPr/>
        </p:nvSpPr>
        <p:spPr>
          <a:xfrm>
            <a:off x="914399" y="561474"/>
            <a:ext cx="10828421" cy="3970318"/>
          </a:xfrm>
          <a:prstGeom prst="rect">
            <a:avLst/>
          </a:prstGeom>
        </p:spPr>
        <p:txBody>
          <a:bodyPr wrap="square">
            <a:spAutoFit/>
          </a:bodyPr>
          <a:lstStyle/>
          <a:p>
            <a:pPr marL="457200" indent="-457200">
              <a:buFont typeface="Wingdings" panose="05000000000000000000" pitchFamily="2" charset="2"/>
              <a:buChar char="q"/>
            </a:pPr>
            <a:r>
              <a:rPr lang="en-US" sz="2800" dirty="0"/>
              <a:t>Commonwealth Act. No. 461, 1937 – Specified reasons for the dismissal of tenants and only with the approval of the Tenancy Division of the Department of Justice.</a:t>
            </a:r>
          </a:p>
          <a:p>
            <a:pPr marL="457200" indent="-457200">
              <a:buFont typeface="Wingdings" panose="05000000000000000000" pitchFamily="2" charset="2"/>
              <a:buChar char="q"/>
            </a:pPr>
            <a:r>
              <a:rPr lang="en-US" sz="2800" dirty="0"/>
              <a:t>Rural Program Administration, created March 2, 1939 – Provided the purchase and lease of haciendas and their sale and lease to the tenants.</a:t>
            </a:r>
          </a:p>
          <a:p>
            <a:pPr marL="457200" indent="-457200">
              <a:buFont typeface="Wingdings" panose="05000000000000000000" pitchFamily="2" charset="2"/>
              <a:buChar char="q"/>
            </a:pPr>
            <a:r>
              <a:rPr lang="en-US" sz="2800" dirty="0"/>
              <a:t>Commonwealth Act No. 441 enacted on June 3, 1939 – Created the National Settlement Administration with a capital stock of P20,000,000</a:t>
            </a:r>
            <a:endParaRPr lang="en-PH" sz="2800" dirty="0"/>
          </a:p>
        </p:txBody>
      </p:sp>
    </p:spTree>
    <p:extLst>
      <p:ext uri="{BB962C8B-B14F-4D97-AF65-F5344CB8AC3E}">
        <p14:creationId xmlns:p14="http://schemas.microsoft.com/office/powerpoint/2010/main" val="3094755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A15BF4-4E54-4496-9B14-36F07C75E898}"/>
              </a:ext>
            </a:extLst>
          </p:cNvPr>
          <p:cNvSpPr/>
          <p:nvPr/>
        </p:nvSpPr>
        <p:spPr>
          <a:xfrm>
            <a:off x="898358" y="462586"/>
            <a:ext cx="10700084" cy="5909310"/>
          </a:xfrm>
          <a:prstGeom prst="rect">
            <a:avLst/>
          </a:prstGeom>
        </p:spPr>
        <p:txBody>
          <a:bodyPr wrap="square">
            <a:spAutoFit/>
          </a:bodyPr>
          <a:lstStyle/>
          <a:p>
            <a:r>
              <a:rPr lang="en-US" sz="3600" b="1" dirty="0"/>
              <a:t>Japanese Occupation</a:t>
            </a:r>
          </a:p>
          <a:p>
            <a:endParaRPr lang="en-US" sz="3600" b="1" dirty="0"/>
          </a:p>
          <a:p>
            <a:r>
              <a:rPr lang="en-US" sz="3200" i="1" dirty="0"/>
              <a:t>“The Era of </a:t>
            </a:r>
            <a:r>
              <a:rPr lang="en-US" sz="3200" i="1" dirty="0" err="1"/>
              <a:t>Hukbalahap</a:t>
            </a:r>
            <a:r>
              <a:rPr lang="en-US" sz="3200" i="1" dirty="0"/>
              <a:t>”</a:t>
            </a:r>
          </a:p>
          <a:p>
            <a:endParaRPr lang="en-US" sz="3200" dirty="0"/>
          </a:p>
          <a:p>
            <a:r>
              <a:rPr lang="en-US" sz="3200" dirty="0"/>
              <a:t>The Second World War II started in Europe in 1939 and in the Pacific in 1941.</a:t>
            </a:r>
          </a:p>
          <a:p>
            <a:endParaRPr lang="en-US" sz="3200" dirty="0"/>
          </a:p>
          <a:p>
            <a:r>
              <a:rPr lang="en-US" sz="3200" dirty="0" err="1"/>
              <a:t>Hukbalahap</a:t>
            </a:r>
            <a:r>
              <a:rPr lang="en-US" sz="3200" dirty="0"/>
              <a:t> controlled whole areas of Central Luzon; landlords who supported the Japanese lost their lands to peasants while those who supported the </a:t>
            </a:r>
            <a:r>
              <a:rPr lang="en-US" sz="3200" dirty="0" err="1"/>
              <a:t>Huks</a:t>
            </a:r>
            <a:r>
              <a:rPr lang="en-US" sz="3200" dirty="0"/>
              <a:t> earned fixed rentals in favor of the tenants.</a:t>
            </a:r>
          </a:p>
          <a:p>
            <a:endParaRPr lang="en-US" dirty="0"/>
          </a:p>
        </p:txBody>
      </p:sp>
    </p:spTree>
    <p:extLst>
      <p:ext uri="{BB962C8B-B14F-4D97-AF65-F5344CB8AC3E}">
        <p14:creationId xmlns:p14="http://schemas.microsoft.com/office/powerpoint/2010/main" val="1798458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4AD519E-8D43-46A7-AE7C-C33FBCD075C4}"/>
              </a:ext>
            </a:extLst>
          </p:cNvPr>
          <p:cNvSpPr/>
          <p:nvPr/>
        </p:nvSpPr>
        <p:spPr>
          <a:xfrm>
            <a:off x="1042737" y="224592"/>
            <a:ext cx="10780295" cy="6370975"/>
          </a:xfrm>
          <a:prstGeom prst="rect">
            <a:avLst/>
          </a:prstGeom>
        </p:spPr>
        <p:txBody>
          <a:bodyPr wrap="square">
            <a:spAutoFit/>
          </a:bodyPr>
          <a:lstStyle/>
          <a:p>
            <a:r>
              <a:rPr lang="en-US" sz="3600" b="1" dirty="0"/>
              <a:t>Philippine Republic</a:t>
            </a:r>
          </a:p>
          <a:p>
            <a:endParaRPr lang="en-US" sz="3600" dirty="0"/>
          </a:p>
          <a:p>
            <a:r>
              <a:rPr lang="en-US" sz="2800" i="1" dirty="0"/>
              <a:t>“The New Republic”</a:t>
            </a:r>
          </a:p>
          <a:p>
            <a:endParaRPr lang="en-US" sz="2800" dirty="0"/>
          </a:p>
          <a:p>
            <a:r>
              <a:rPr lang="en-US" sz="2800" dirty="0"/>
              <a:t>After the establishment of the Philippine Independence in 1946, the problems of land tenure remained. These became worst in certain areas. Thus the Congress of the Philippines revised the tenancy law.</a:t>
            </a:r>
          </a:p>
          <a:p>
            <a:endParaRPr lang="en-US" sz="2800" dirty="0"/>
          </a:p>
          <a:p>
            <a:r>
              <a:rPr lang="en-US" sz="2800" b="1" u="sng" dirty="0"/>
              <a:t>President Manuel A. </a:t>
            </a:r>
            <a:r>
              <a:rPr lang="en-US" sz="2800" b="1" u="sng" dirty="0" err="1"/>
              <a:t>Roxas</a:t>
            </a:r>
            <a:r>
              <a:rPr lang="en-US" sz="2800" b="1" u="sng" dirty="0"/>
              <a:t> (1946-1948) </a:t>
            </a:r>
            <a:r>
              <a:rPr lang="en-US" sz="2800" dirty="0"/>
              <a:t>enacted the following laws:</a:t>
            </a:r>
          </a:p>
          <a:p>
            <a:endParaRPr lang="en-US" sz="2800" dirty="0"/>
          </a:p>
          <a:p>
            <a:pPr marL="457200" indent="-457200">
              <a:buFont typeface="Wingdings" panose="05000000000000000000" pitchFamily="2" charset="2"/>
              <a:buChar char="q"/>
            </a:pPr>
            <a:r>
              <a:rPr lang="en-US" sz="2800" dirty="0"/>
              <a:t>Republic Act No. 34 -- Established the 70-30 sharing arrangements and regulating share-tenancy contracts.</a:t>
            </a:r>
          </a:p>
          <a:p>
            <a:pPr marL="457200" indent="-457200">
              <a:buFont typeface="Wingdings" panose="05000000000000000000" pitchFamily="2" charset="2"/>
              <a:buChar char="q"/>
            </a:pPr>
            <a:r>
              <a:rPr lang="en-US" sz="2800" dirty="0"/>
              <a:t>Republic Act No. 55 -- Provided for a more effective safeguard against arbitrary ejectment of tenants.</a:t>
            </a:r>
            <a:endParaRPr lang="en-PH" sz="2800" dirty="0"/>
          </a:p>
        </p:txBody>
      </p:sp>
    </p:spTree>
    <p:extLst>
      <p:ext uri="{BB962C8B-B14F-4D97-AF65-F5344CB8AC3E}">
        <p14:creationId xmlns:p14="http://schemas.microsoft.com/office/powerpoint/2010/main" val="1660787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B390EBB-5AA1-4283-A51D-88BA37CAF3AD}"/>
              </a:ext>
            </a:extLst>
          </p:cNvPr>
          <p:cNvSpPr/>
          <p:nvPr/>
        </p:nvSpPr>
        <p:spPr>
          <a:xfrm>
            <a:off x="1042737" y="529389"/>
            <a:ext cx="10732167" cy="3785652"/>
          </a:xfrm>
          <a:prstGeom prst="rect">
            <a:avLst/>
          </a:prstGeom>
        </p:spPr>
        <p:txBody>
          <a:bodyPr wrap="square">
            <a:spAutoFit/>
          </a:bodyPr>
          <a:lstStyle/>
          <a:p>
            <a:r>
              <a:rPr lang="en-US" sz="3200" b="1" u="sng" dirty="0">
                <a:solidFill>
                  <a:srgbClr val="000000"/>
                </a:solidFill>
                <a:latin typeface="+mj-lt"/>
              </a:rPr>
              <a:t>Elpidio R. </a:t>
            </a:r>
            <a:r>
              <a:rPr lang="en-US" sz="3200" b="1" u="sng" dirty="0" err="1">
                <a:solidFill>
                  <a:srgbClr val="000000"/>
                </a:solidFill>
                <a:latin typeface="+mj-lt"/>
              </a:rPr>
              <a:t>Quirino</a:t>
            </a:r>
            <a:r>
              <a:rPr lang="en-US" sz="3200" b="1" u="sng" dirty="0">
                <a:solidFill>
                  <a:srgbClr val="000000"/>
                </a:solidFill>
                <a:latin typeface="+mj-lt"/>
              </a:rPr>
              <a:t> (1948-1953)</a:t>
            </a:r>
            <a:r>
              <a:rPr lang="en-US" sz="3200" u="sng" dirty="0">
                <a:solidFill>
                  <a:srgbClr val="000000"/>
                </a:solidFill>
                <a:latin typeface="+mj-lt"/>
              </a:rPr>
              <a:t> </a:t>
            </a:r>
            <a:r>
              <a:rPr lang="en-US" sz="2800" dirty="0">
                <a:solidFill>
                  <a:srgbClr val="000000"/>
                </a:solidFill>
                <a:latin typeface="+mj-lt"/>
              </a:rPr>
              <a:t>enacted the following law:</a:t>
            </a:r>
          </a:p>
          <a:p>
            <a:endParaRPr lang="en-US" sz="2800" dirty="0">
              <a:solidFill>
                <a:srgbClr val="000000"/>
              </a:solidFill>
              <a:latin typeface="+mj-lt"/>
            </a:endParaRPr>
          </a:p>
          <a:p>
            <a:pPr marL="457200" indent="-457200">
              <a:buFont typeface="Wingdings" panose="05000000000000000000" pitchFamily="2" charset="2"/>
              <a:buChar char="q"/>
            </a:pPr>
            <a:r>
              <a:rPr lang="en-US" sz="3000" dirty="0">
                <a:solidFill>
                  <a:srgbClr val="000000"/>
                </a:solidFill>
                <a:latin typeface="+mj-lt"/>
              </a:rPr>
              <a:t>Executive Order No. 355 issued on October 23, 1950 -- Replaced the National Land Settlement Administration with Land Settlement Development Corporation (LASEDECO) which takes over the responsibilities of the Agricultural Machinery Equipment Corporation and the Rice and Corn Production Administration.</a:t>
            </a:r>
            <a:endParaRPr lang="en-US" sz="3000" b="0" i="0" dirty="0">
              <a:solidFill>
                <a:srgbClr val="000000"/>
              </a:solidFill>
              <a:effectLst/>
              <a:latin typeface="+mj-lt"/>
            </a:endParaRPr>
          </a:p>
        </p:txBody>
      </p:sp>
    </p:spTree>
    <p:extLst>
      <p:ext uri="{BB962C8B-B14F-4D97-AF65-F5344CB8AC3E}">
        <p14:creationId xmlns:p14="http://schemas.microsoft.com/office/powerpoint/2010/main" val="3408272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96ABEC3-E6A7-4158-9787-398432F8570F}"/>
              </a:ext>
            </a:extLst>
          </p:cNvPr>
          <p:cNvSpPr/>
          <p:nvPr/>
        </p:nvSpPr>
        <p:spPr>
          <a:xfrm>
            <a:off x="834189" y="335846"/>
            <a:ext cx="10940715" cy="5570756"/>
          </a:xfrm>
          <a:prstGeom prst="rect">
            <a:avLst/>
          </a:prstGeom>
        </p:spPr>
        <p:txBody>
          <a:bodyPr wrap="square">
            <a:spAutoFit/>
          </a:bodyPr>
          <a:lstStyle/>
          <a:p>
            <a:r>
              <a:rPr lang="en-US" sz="3200" b="1" u="sng" dirty="0"/>
              <a:t>Ramon Magsaysay (1953-1957) enacted the following laws:</a:t>
            </a:r>
          </a:p>
          <a:p>
            <a:endParaRPr lang="en-US" sz="2400" dirty="0"/>
          </a:p>
          <a:p>
            <a:pPr marL="342900" indent="-342900">
              <a:spcBef>
                <a:spcPts val="1200"/>
              </a:spcBef>
              <a:buFont typeface="Wingdings" panose="05000000000000000000" pitchFamily="2" charset="2"/>
              <a:buChar char="q"/>
            </a:pPr>
            <a:r>
              <a:rPr lang="en-US" sz="2800" dirty="0"/>
              <a:t>Republic Act No. 1160 of 1954 -- Abolished the LASEDECO and established the National Resettlement and Rehabilitation Administration (NARRA) to resettle dissidents and landless farmers. It was particularly aimed at rebel returnees providing home lots and farmlands in Palawan and Mindanao.</a:t>
            </a:r>
          </a:p>
          <a:p>
            <a:pPr marL="342900" indent="-342900">
              <a:spcBef>
                <a:spcPts val="1200"/>
              </a:spcBef>
              <a:buFont typeface="Wingdings" panose="05000000000000000000" pitchFamily="2" charset="2"/>
              <a:buChar char="q"/>
            </a:pPr>
            <a:r>
              <a:rPr lang="en-US" sz="2800" dirty="0"/>
              <a:t>Republic Act No. 1199 (Agricultural Tenancy Act of 1954) -- governed the relationship between landowners and tenant farmers by organizing share-tenancy and leasehold system. The law provided the security of tenure of tenants. It also created the Court of Agrarian Relations.</a:t>
            </a:r>
          </a:p>
        </p:txBody>
      </p:sp>
    </p:spTree>
    <p:extLst>
      <p:ext uri="{BB962C8B-B14F-4D97-AF65-F5344CB8AC3E}">
        <p14:creationId xmlns:p14="http://schemas.microsoft.com/office/powerpoint/2010/main" val="314918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5D4B5CA-DFF2-4459-B7EB-4BF2C9344035}"/>
              </a:ext>
            </a:extLst>
          </p:cNvPr>
          <p:cNvSpPr/>
          <p:nvPr/>
        </p:nvSpPr>
        <p:spPr>
          <a:xfrm>
            <a:off x="898358" y="593559"/>
            <a:ext cx="10956758" cy="3262432"/>
          </a:xfrm>
          <a:prstGeom prst="rect">
            <a:avLst/>
          </a:prstGeom>
        </p:spPr>
        <p:txBody>
          <a:bodyPr wrap="square">
            <a:spAutoFit/>
          </a:bodyPr>
          <a:lstStyle/>
          <a:p>
            <a:pPr marL="457200" indent="-457200">
              <a:spcBef>
                <a:spcPts val="1200"/>
              </a:spcBef>
              <a:buFont typeface="Wingdings" panose="05000000000000000000" pitchFamily="2" charset="2"/>
              <a:buChar char="q"/>
            </a:pPr>
            <a:r>
              <a:rPr lang="en-US" sz="2800" dirty="0"/>
              <a:t>Republic Act No. 1400 (Land Reform Act of 1955) -- Created the Land Tenure Administration (LTA) which was responsible for the acquisition and distribution of large tenanted rice and corn lands over 200 hectares for individuals and 600 hectares for corporations.</a:t>
            </a:r>
          </a:p>
          <a:p>
            <a:pPr marL="457200" indent="-457200">
              <a:spcBef>
                <a:spcPts val="1200"/>
              </a:spcBef>
              <a:buFont typeface="Wingdings" panose="05000000000000000000" pitchFamily="2" charset="2"/>
              <a:buChar char="q"/>
            </a:pPr>
            <a:r>
              <a:rPr lang="en-US" sz="2800" dirty="0"/>
              <a:t>Republic Act No. 821 (Creation of Agricultural Credit Cooperative Financing Administration) -- Provided small farmers and share tenants loans with low interest rates of six to eight percent.</a:t>
            </a:r>
          </a:p>
        </p:txBody>
      </p:sp>
    </p:spTree>
    <p:extLst>
      <p:ext uri="{BB962C8B-B14F-4D97-AF65-F5344CB8AC3E}">
        <p14:creationId xmlns:p14="http://schemas.microsoft.com/office/powerpoint/2010/main" val="1658241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C0DF7BD-5C7A-41E4-A600-3945B511E412}"/>
              </a:ext>
            </a:extLst>
          </p:cNvPr>
          <p:cNvSpPr/>
          <p:nvPr/>
        </p:nvSpPr>
        <p:spPr>
          <a:xfrm>
            <a:off x="898357" y="205913"/>
            <a:ext cx="10796337" cy="6771084"/>
          </a:xfrm>
          <a:prstGeom prst="rect">
            <a:avLst/>
          </a:prstGeom>
        </p:spPr>
        <p:txBody>
          <a:bodyPr wrap="square">
            <a:spAutoFit/>
          </a:bodyPr>
          <a:lstStyle/>
          <a:p>
            <a:r>
              <a:rPr lang="en-US" sz="3200" b="1" u="sng" dirty="0"/>
              <a:t>President Carlos P. Garcia (1957-1961)</a:t>
            </a:r>
          </a:p>
          <a:p>
            <a:endParaRPr lang="en-US" sz="2400" dirty="0"/>
          </a:p>
          <a:p>
            <a:r>
              <a:rPr lang="en-US" sz="2400" dirty="0"/>
              <a:t>Continued the program of President Ramon Magsaysay. No new legislation passed.</a:t>
            </a:r>
          </a:p>
          <a:p>
            <a:endParaRPr lang="en-US" sz="3200" b="1" u="sng" dirty="0"/>
          </a:p>
          <a:p>
            <a:r>
              <a:rPr lang="en-US" sz="3200" b="1" u="sng" dirty="0"/>
              <a:t>President Diosdado P. Macapagal (1961-1965) </a:t>
            </a:r>
            <a:r>
              <a:rPr lang="en-US" sz="2800" dirty="0"/>
              <a:t>enacted the following law:</a:t>
            </a:r>
          </a:p>
          <a:p>
            <a:endParaRPr lang="en-US" sz="2400" dirty="0"/>
          </a:p>
          <a:p>
            <a:pPr marL="342900" indent="-342900">
              <a:buFont typeface="Wingdings" panose="05000000000000000000" pitchFamily="2" charset="2"/>
              <a:buChar char="q"/>
            </a:pPr>
            <a:r>
              <a:rPr lang="en-US" sz="2800" dirty="0"/>
              <a:t>Republic Act No. 3844 of August 8, 1963 (Agricultural Land Reform Code) -- Abolished share tenancy, institutionalized leasehold, set retention limit at 75 hectares, invested rights of preemption and redemption for tenant farmers, provided for an administrative machinery for implementation, institutionalized a judicial system of agrarian cases, incorporated extension, marketing and supervised credit system of services of farmer beneficiaries.</a:t>
            </a:r>
          </a:p>
          <a:p>
            <a:endParaRPr lang="en-US" dirty="0"/>
          </a:p>
        </p:txBody>
      </p:sp>
    </p:spTree>
    <p:extLst>
      <p:ext uri="{BB962C8B-B14F-4D97-AF65-F5344CB8AC3E}">
        <p14:creationId xmlns:p14="http://schemas.microsoft.com/office/powerpoint/2010/main" val="1803192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1DC4E2A-00AB-431E-B153-D2702CC45D0F}"/>
              </a:ext>
            </a:extLst>
          </p:cNvPr>
          <p:cNvSpPr/>
          <p:nvPr/>
        </p:nvSpPr>
        <p:spPr>
          <a:xfrm>
            <a:off x="946485" y="289679"/>
            <a:ext cx="10732168" cy="5755422"/>
          </a:xfrm>
          <a:prstGeom prst="rect">
            <a:avLst/>
          </a:prstGeom>
        </p:spPr>
        <p:txBody>
          <a:bodyPr wrap="square">
            <a:spAutoFit/>
          </a:bodyPr>
          <a:lstStyle/>
          <a:p>
            <a:r>
              <a:rPr lang="en-US" sz="3200" b="1" u="sng" dirty="0"/>
              <a:t>President Ferdinand E. Marcos (1965-1986)</a:t>
            </a:r>
          </a:p>
          <a:p>
            <a:endParaRPr lang="en-US" sz="2800" dirty="0"/>
          </a:p>
          <a:p>
            <a:r>
              <a:rPr lang="en-US" sz="2800" dirty="0"/>
              <a:t>Proclamation No. 1081 on September 21, 1972 ushered the Period of the New Society. Five days after the proclamation of Martial Law, the entire country was proclaimed a land reform area and simultaneously the Agrarian Reform Program was decreed.</a:t>
            </a:r>
          </a:p>
          <a:p>
            <a:endParaRPr lang="en-US" sz="2800" dirty="0"/>
          </a:p>
          <a:p>
            <a:r>
              <a:rPr lang="en-US" sz="2800" dirty="0"/>
              <a:t>President Marcos enacted the following laws:</a:t>
            </a:r>
          </a:p>
          <a:p>
            <a:endParaRPr lang="en-US" sz="2800" dirty="0"/>
          </a:p>
          <a:p>
            <a:pPr marL="457200" indent="-457200">
              <a:buFont typeface="Wingdings" panose="05000000000000000000" pitchFamily="2" charset="2"/>
              <a:buChar char="q"/>
            </a:pPr>
            <a:r>
              <a:rPr lang="en-US" sz="2800" dirty="0"/>
              <a:t>Republic Act No. 6389, (Code of Agrarian Reform) and RA No. 6390 of 1971 -- Created the Department of Agrarian Reform and the Agrarian Reform Special Account Fund. It strengthen the position of farmers and expanded the scope of agrarian reform.</a:t>
            </a:r>
          </a:p>
        </p:txBody>
      </p:sp>
    </p:spTree>
    <p:extLst>
      <p:ext uri="{BB962C8B-B14F-4D97-AF65-F5344CB8AC3E}">
        <p14:creationId xmlns:p14="http://schemas.microsoft.com/office/powerpoint/2010/main" val="304950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EC4EC16-BA03-4863-9189-296752460E7F}"/>
              </a:ext>
            </a:extLst>
          </p:cNvPr>
          <p:cNvSpPr txBox="1"/>
          <p:nvPr/>
        </p:nvSpPr>
        <p:spPr>
          <a:xfrm>
            <a:off x="914401" y="94161"/>
            <a:ext cx="10972800" cy="6955750"/>
          </a:xfrm>
          <a:prstGeom prst="rect">
            <a:avLst/>
          </a:prstGeom>
          <a:noFill/>
        </p:spPr>
        <p:txBody>
          <a:bodyPr wrap="square" rtlCol="0">
            <a:spAutoFit/>
          </a:bodyPr>
          <a:lstStyle/>
          <a:p>
            <a:r>
              <a:rPr lang="en-PH" sz="4400" b="1" dirty="0"/>
              <a:t>Land Reform vs Agrarian Reform</a:t>
            </a:r>
          </a:p>
          <a:p>
            <a:endParaRPr lang="en-PH" dirty="0"/>
          </a:p>
          <a:p>
            <a:pPr algn="just"/>
            <a:r>
              <a:rPr lang="en-US" sz="3200" b="1" u="sng" dirty="0"/>
              <a:t>Reform </a:t>
            </a:r>
            <a:r>
              <a:rPr lang="en-US" sz="2800" dirty="0"/>
              <a:t>is a word that means to improve or rectify a present situation, political or social system, or even an institution. It is mostly a government or authority initiated improvement that aims to bring changes in the lives of its people</a:t>
            </a:r>
          </a:p>
          <a:p>
            <a:pPr algn="just"/>
            <a:endParaRPr lang="en-US" sz="3600" b="1" dirty="0"/>
          </a:p>
          <a:p>
            <a:pPr algn="just"/>
            <a:r>
              <a:rPr lang="en-US" sz="3600" b="1" dirty="0"/>
              <a:t>What is Land Reform?</a:t>
            </a:r>
          </a:p>
          <a:p>
            <a:pPr algn="just"/>
            <a:endParaRPr lang="en-US" sz="2800" dirty="0"/>
          </a:p>
          <a:p>
            <a:pPr algn="just"/>
            <a:r>
              <a:rPr lang="en-US" sz="3200" b="1" u="sng" dirty="0"/>
              <a:t>Land reform </a:t>
            </a:r>
            <a:r>
              <a:rPr lang="en-US" sz="2800" dirty="0"/>
              <a:t>is a term that applies to the relations of the farmers to the land they work upon. Land reform seeks to bring about changes in which land is owned or held by the people, changes in cultivation methods and also changes in the relationship of agriculture with the rest of the economy of a country.</a:t>
            </a:r>
          </a:p>
          <a:p>
            <a:pPr algn="just"/>
            <a:endParaRPr lang="en-PH" sz="2800" dirty="0"/>
          </a:p>
        </p:txBody>
      </p:sp>
    </p:spTree>
    <p:extLst>
      <p:ext uri="{BB962C8B-B14F-4D97-AF65-F5344CB8AC3E}">
        <p14:creationId xmlns:p14="http://schemas.microsoft.com/office/powerpoint/2010/main" val="1517336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1220E8-18D4-4416-807A-A447F3B5ACD1}"/>
              </a:ext>
            </a:extLst>
          </p:cNvPr>
          <p:cNvSpPr/>
          <p:nvPr/>
        </p:nvSpPr>
        <p:spPr>
          <a:xfrm>
            <a:off x="1042737" y="417095"/>
            <a:ext cx="10684042" cy="3693319"/>
          </a:xfrm>
          <a:prstGeom prst="rect">
            <a:avLst/>
          </a:prstGeom>
        </p:spPr>
        <p:txBody>
          <a:bodyPr wrap="square">
            <a:spAutoFit/>
          </a:bodyPr>
          <a:lstStyle/>
          <a:p>
            <a:pPr marL="457200" indent="-457200">
              <a:spcBef>
                <a:spcPts val="1200"/>
              </a:spcBef>
              <a:buFont typeface="Wingdings" panose="05000000000000000000" pitchFamily="2" charset="2"/>
              <a:buChar char="q"/>
            </a:pPr>
            <a:r>
              <a:rPr lang="en-US" sz="2800" dirty="0"/>
              <a:t>Presidential Decree No. 2, September 26, 1972 -- Declared the country under land reform program. It enjoined all agencies and offices of the government to extend full cooperation and assistance to the DAR. It also activated the Agrarian Reform Coordinating Council.</a:t>
            </a:r>
          </a:p>
          <a:p>
            <a:pPr marL="457200" indent="-457200">
              <a:spcBef>
                <a:spcPts val="1200"/>
              </a:spcBef>
              <a:buFont typeface="Wingdings" panose="05000000000000000000" pitchFamily="2" charset="2"/>
              <a:buChar char="q"/>
            </a:pPr>
            <a:r>
              <a:rPr lang="en-US" sz="2800" dirty="0"/>
              <a:t>Presidential Decree No. 27, October 21, 1972 -- Restricted land reform scope to tenanted rice and corn lands and set the retention limit at 7 hectares.</a:t>
            </a:r>
            <a:endParaRPr lang="en-PH" sz="2800" dirty="0"/>
          </a:p>
        </p:txBody>
      </p:sp>
    </p:spTree>
    <p:extLst>
      <p:ext uri="{BB962C8B-B14F-4D97-AF65-F5344CB8AC3E}">
        <p14:creationId xmlns:p14="http://schemas.microsoft.com/office/powerpoint/2010/main" val="3562538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FC173D-15B4-4719-BA49-FA3EE02CFCCC}"/>
              </a:ext>
            </a:extLst>
          </p:cNvPr>
          <p:cNvSpPr/>
          <p:nvPr/>
        </p:nvSpPr>
        <p:spPr>
          <a:xfrm>
            <a:off x="882316" y="272716"/>
            <a:ext cx="10956758" cy="6124754"/>
          </a:xfrm>
          <a:prstGeom prst="rect">
            <a:avLst/>
          </a:prstGeom>
        </p:spPr>
        <p:txBody>
          <a:bodyPr wrap="square">
            <a:spAutoFit/>
          </a:bodyPr>
          <a:lstStyle/>
          <a:p>
            <a:r>
              <a:rPr lang="en-US" sz="3200" b="1" u="sng" dirty="0"/>
              <a:t>President Corazon C. Aquino (1986-1992)</a:t>
            </a:r>
          </a:p>
          <a:p>
            <a:endParaRPr lang="en-US" sz="2400" dirty="0"/>
          </a:p>
          <a:p>
            <a:r>
              <a:rPr lang="en-US" sz="2800" dirty="0"/>
              <a:t>The Constitution ratified by the Filipino people during the administration of President Corazon C. Aquino provides under Section 21 under Article II that “The State shall promote comprehensive rural development and agrarian reform.”</a:t>
            </a:r>
          </a:p>
          <a:p>
            <a:endParaRPr lang="en-US" sz="2800" dirty="0"/>
          </a:p>
          <a:p>
            <a:r>
              <a:rPr lang="en-US" sz="2800" dirty="0"/>
              <a:t>On June 10, 1988, former President Corazon C. Aquino signed into law Republic Act No. 6657 or otherwise known as the Comprehensive Agrarian Reform Law (CARL). The law became effective on June 15, 1988.</a:t>
            </a:r>
          </a:p>
          <a:p>
            <a:endParaRPr lang="en-US" sz="2800" dirty="0"/>
          </a:p>
          <a:p>
            <a:r>
              <a:rPr lang="en-US" sz="2800" dirty="0"/>
              <a:t>Subsequently, four Presidential issuances were released in July 1987 after 48 nationwide consultations before the actual law was enacted.</a:t>
            </a:r>
            <a:endParaRPr lang="en-PH" sz="2800" dirty="0"/>
          </a:p>
        </p:txBody>
      </p:sp>
    </p:spTree>
    <p:extLst>
      <p:ext uri="{BB962C8B-B14F-4D97-AF65-F5344CB8AC3E}">
        <p14:creationId xmlns:p14="http://schemas.microsoft.com/office/powerpoint/2010/main" val="795070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6AFBE7B-5E7A-4FD5-8BD3-94D24AC90269}"/>
              </a:ext>
            </a:extLst>
          </p:cNvPr>
          <p:cNvSpPr/>
          <p:nvPr/>
        </p:nvSpPr>
        <p:spPr>
          <a:xfrm>
            <a:off x="962527" y="232122"/>
            <a:ext cx="10828421" cy="6478697"/>
          </a:xfrm>
          <a:prstGeom prst="rect">
            <a:avLst/>
          </a:prstGeom>
        </p:spPr>
        <p:txBody>
          <a:bodyPr wrap="square">
            <a:spAutoFit/>
          </a:bodyPr>
          <a:lstStyle/>
          <a:p>
            <a:r>
              <a:rPr lang="en-US" sz="2500" dirty="0"/>
              <a:t>President Corazon C. Aquino enacted the following laws:</a:t>
            </a:r>
          </a:p>
          <a:p>
            <a:endParaRPr lang="en-US" sz="2500" dirty="0"/>
          </a:p>
          <a:p>
            <a:pPr marL="342900" indent="-342900">
              <a:spcBef>
                <a:spcPts val="1200"/>
              </a:spcBef>
              <a:buFont typeface="Wingdings" panose="05000000000000000000" pitchFamily="2" charset="2"/>
              <a:buChar char="q"/>
            </a:pPr>
            <a:r>
              <a:rPr lang="en-US" sz="2500" dirty="0"/>
              <a:t>Executive Order No. 228, July 16, 1987 – Declared full ownership to qualified farmer-beneficiaries covered by PD 27. It also determined the value remaining unvalued rice and corn lands subject of PD 27 and provided for the manner of payment by the FBs and mode of compensation to landowners.</a:t>
            </a:r>
          </a:p>
          <a:p>
            <a:pPr marL="342900" indent="-342900">
              <a:spcBef>
                <a:spcPts val="1200"/>
              </a:spcBef>
              <a:buFont typeface="Wingdings" panose="05000000000000000000" pitchFamily="2" charset="2"/>
              <a:buChar char="q"/>
            </a:pPr>
            <a:r>
              <a:rPr lang="en-US" sz="2500" dirty="0"/>
              <a:t>Executive Order No. 229, July 22, 1987 – Provided mechanism for the implementation of the Comprehensive Agrarian Reform Program (CARP).</a:t>
            </a:r>
          </a:p>
          <a:p>
            <a:pPr marL="342900" indent="-342900">
              <a:spcBef>
                <a:spcPts val="1200"/>
              </a:spcBef>
              <a:buFont typeface="Wingdings" panose="05000000000000000000" pitchFamily="2" charset="2"/>
              <a:buChar char="q"/>
            </a:pPr>
            <a:r>
              <a:rPr lang="en-US" sz="2500" dirty="0"/>
              <a:t>Proclamation No. 131, July 22, 1987 – Instituted the CARP as a major program of the government. It provided for a special fund known as the Agrarian Reform Fund (ARF), with an initial amount of Php50 billion to cover the estimated cost of the program from 1987-1992.</a:t>
            </a:r>
          </a:p>
          <a:p>
            <a:pPr marL="342900" indent="-342900">
              <a:spcBef>
                <a:spcPts val="1200"/>
              </a:spcBef>
              <a:buFont typeface="Wingdings" panose="05000000000000000000" pitchFamily="2" charset="2"/>
              <a:buChar char="q"/>
            </a:pPr>
            <a:r>
              <a:rPr lang="en-US" sz="2500" dirty="0"/>
              <a:t>Executive Order No. 129-A, July 26, 1987 – streamlined and expanded the power and operations of the DAR.</a:t>
            </a:r>
            <a:endParaRPr lang="en-PH" sz="2500" dirty="0"/>
          </a:p>
        </p:txBody>
      </p:sp>
    </p:spTree>
    <p:extLst>
      <p:ext uri="{BB962C8B-B14F-4D97-AF65-F5344CB8AC3E}">
        <p14:creationId xmlns:p14="http://schemas.microsoft.com/office/powerpoint/2010/main" val="27526021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14C62C0-087D-4743-AC17-C2FC0881C3A6}"/>
              </a:ext>
            </a:extLst>
          </p:cNvPr>
          <p:cNvSpPr/>
          <p:nvPr/>
        </p:nvSpPr>
        <p:spPr>
          <a:xfrm>
            <a:off x="978568" y="368968"/>
            <a:ext cx="10812379" cy="4632037"/>
          </a:xfrm>
          <a:prstGeom prst="rect">
            <a:avLst/>
          </a:prstGeom>
        </p:spPr>
        <p:txBody>
          <a:bodyPr wrap="square">
            <a:spAutoFit/>
          </a:bodyPr>
          <a:lstStyle/>
          <a:p>
            <a:pPr marL="342900" indent="-342900">
              <a:spcBef>
                <a:spcPts val="1200"/>
              </a:spcBef>
              <a:buFont typeface="Wingdings" panose="05000000000000000000" pitchFamily="2" charset="2"/>
              <a:buChar char="q"/>
            </a:pPr>
            <a:r>
              <a:rPr lang="en-US" sz="2500" dirty="0"/>
              <a:t>Republic Act No. 6657, June 10, 1988 (Comprehensive Agrarian Reform Law) – An act which became effective June 15, 1988 and instituted a comprehensive agrarian reform program to promote social justice and industrialization providing the mechanism for its implementation and for other purposes. This law is still the one being implemented at present.</a:t>
            </a:r>
          </a:p>
          <a:p>
            <a:pPr marL="342900" indent="-342900">
              <a:spcBef>
                <a:spcPts val="1200"/>
              </a:spcBef>
              <a:buFont typeface="Wingdings" panose="05000000000000000000" pitchFamily="2" charset="2"/>
              <a:buChar char="q"/>
            </a:pPr>
            <a:r>
              <a:rPr lang="en-US" sz="2500" dirty="0"/>
              <a:t>Executive Order No. 405, June 14, 1990 – Vested in the Land Bank of the Philippines the responsibility to determine land valuation and compensation for all lands covered by CARP.</a:t>
            </a:r>
          </a:p>
          <a:p>
            <a:pPr marL="342900" indent="-342900">
              <a:spcBef>
                <a:spcPts val="1200"/>
              </a:spcBef>
              <a:buFont typeface="Wingdings" panose="05000000000000000000" pitchFamily="2" charset="2"/>
              <a:buChar char="q"/>
            </a:pPr>
            <a:r>
              <a:rPr lang="en-US" sz="2500" dirty="0"/>
              <a:t>Executive Order No. 407, June 14, 1990 – Accelerated the acquisition and distribution of agricultural lands, pasture lands, fishponds, </a:t>
            </a:r>
            <a:r>
              <a:rPr lang="en-US" sz="2500" dirty="0" err="1"/>
              <a:t>agro</a:t>
            </a:r>
            <a:r>
              <a:rPr lang="en-US" sz="2500" dirty="0"/>
              <a:t>-forestry lands and other lands of the public domain suitable for agriculture.</a:t>
            </a:r>
            <a:endParaRPr lang="en-PH" sz="2500" dirty="0"/>
          </a:p>
        </p:txBody>
      </p:sp>
    </p:spTree>
    <p:extLst>
      <p:ext uri="{BB962C8B-B14F-4D97-AF65-F5344CB8AC3E}">
        <p14:creationId xmlns:p14="http://schemas.microsoft.com/office/powerpoint/2010/main" val="11102673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5F50FDF-FFC5-498C-90EC-A4F1AF337952}"/>
              </a:ext>
            </a:extLst>
          </p:cNvPr>
          <p:cNvSpPr/>
          <p:nvPr/>
        </p:nvSpPr>
        <p:spPr>
          <a:xfrm>
            <a:off x="914400" y="336884"/>
            <a:ext cx="10972800" cy="5555367"/>
          </a:xfrm>
          <a:prstGeom prst="rect">
            <a:avLst/>
          </a:prstGeom>
        </p:spPr>
        <p:txBody>
          <a:bodyPr wrap="square">
            <a:spAutoFit/>
          </a:bodyPr>
          <a:lstStyle/>
          <a:p>
            <a:r>
              <a:rPr lang="en-US" sz="3200" b="1" u="sng" dirty="0"/>
              <a:t>President Fidel V. Ramos (1992-1998)</a:t>
            </a:r>
          </a:p>
          <a:p>
            <a:endParaRPr lang="en-US" sz="2800" dirty="0"/>
          </a:p>
          <a:p>
            <a:r>
              <a:rPr lang="en-US" sz="2500" dirty="0"/>
              <a:t>When President Fidel V. Ramos formally took over in 1992, his administration came face to face with publics who have lost confidence in the agrarian reform program. His administration committed to the vision “Fairer, faster and more meaningful implementation of the Agrarian Reform Program.</a:t>
            </a:r>
          </a:p>
          <a:p>
            <a:endParaRPr lang="en-US" sz="2500" dirty="0"/>
          </a:p>
          <a:p>
            <a:r>
              <a:rPr lang="en-US" sz="2500" dirty="0"/>
              <a:t>President Fidel V. Ramos enacted the following laws:</a:t>
            </a:r>
          </a:p>
          <a:p>
            <a:endParaRPr lang="en-US" sz="2500" dirty="0"/>
          </a:p>
          <a:p>
            <a:pPr marL="342900" indent="-342900">
              <a:spcBef>
                <a:spcPts val="1200"/>
              </a:spcBef>
              <a:buFont typeface="Wingdings" panose="05000000000000000000" pitchFamily="2" charset="2"/>
              <a:buChar char="q"/>
            </a:pPr>
            <a:r>
              <a:rPr lang="en-US" sz="2500" dirty="0"/>
              <a:t>Republic Act No. 7881, 1995 – Amended certain provisions of RA 6657 and exempted fishponds and prawns from the coverage of CARP.</a:t>
            </a:r>
          </a:p>
          <a:p>
            <a:pPr marL="342900" indent="-342900">
              <a:spcBef>
                <a:spcPts val="1200"/>
              </a:spcBef>
              <a:buFont typeface="Wingdings" panose="05000000000000000000" pitchFamily="2" charset="2"/>
              <a:buChar char="q"/>
            </a:pPr>
            <a:r>
              <a:rPr lang="en-US" sz="2500" dirty="0"/>
              <a:t>Republic Act No. 7905, 1995 – Strengthened the implementation of the CARP.</a:t>
            </a:r>
            <a:endParaRPr lang="en-PH" sz="2500" dirty="0"/>
          </a:p>
        </p:txBody>
      </p:sp>
    </p:spTree>
    <p:extLst>
      <p:ext uri="{BB962C8B-B14F-4D97-AF65-F5344CB8AC3E}">
        <p14:creationId xmlns:p14="http://schemas.microsoft.com/office/powerpoint/2010/main" val="2454635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E779DC4-FA6B-41F5-8089-4AE1251134B4}"/>
              </a:ext>
            </a:extLst>
          </p:cNvPr>
          <p:cNvSpPr/>
          <p:nvPr/>
        </p:nvSpPr>
        <p:spPr>
          <a:xfrm>
            <a:off x="930441" y="481262"/>
            <a:ext cx="10828421" cy="4401205"/>
          </a:xfrm>
          <a:prstGeom prst="rect">
            <a:avLst/>
          </a:prstGeom>
        </p:spPr>
        <p:txBody>
          <a:bodyPr wrap="square">
            <a:spAutoFit/>
          </a:bodyPr>
          <a:lstStyle/>
          <a:p>
            <a:pPr marL="285750" indent="-285750">
              <a:spcBef>
                <a:spcPts val="1200"/>
              </a:spcBef>
              <a:buFont typeface="Wingdings" panose="05000000000000000000" pitchFamily="2" charset="2"/>
              <a:buChar char="q"/>
            </a:pPr>
            <a:r>
              <a:rPr lang="en-US" sz="2600" dirty="0"/>
              <a:t>Executive Order No. 363, 1997 – Limits the type of lands that may be converted by setting conditions under which limits the type of lands that may be converted by setting conditions under which specific categories of agricultural land are either absolutely non-negotiable for conversion or highly restricted for conversion.</a:t>
            </a:r>
          </a:p>
          <a:p>
            <a:pPr marL="285750" indent="-285750">
              <a:spcBef>
                <a:spcPts val="1200"/>
              </a:spcBef>
              <a:buFont typeface="Wingdings" panose="05000000000000000000" pitchFamily="2" charset="2"/>
              <a:buChar char="q"/>
            </a:pPr>
            <a:r>
              <a:rPr lang="en-US" sz="2600" dirty="0"/>
              <a:t>Republic Act No. 8435, 1997 (Agriculture and Fisheries Modernization Act AFMA) – Plugged the legal loopholes in land use conversion.</a:t>
            </a:r>
          </a:p>
          <a:p>
            <a:pPr marL="285750" indent="-285750">
              <a:spcBef>
                <a:spcPts val="1200"/>
              </a:spcBef>
              <a:buFont typeface="Wingdings" panose="05000000000000000000" pitchFamily="2" charset="2"/>
              <a:buChar char="q"/>
            </a:pPr>
            <a:r>
              <a:rPr lang="en-US" sz="2600" dirty="0"/>
              <a:t>Republic Act 8532, 1998 (Agrarian Reform Fund Bill) – Provided an additional Php50 billion for CARP and extended its implementation for another 10 years.</a:t>
            </a:r>
            <a:endParaRPr lang="en-PH" sz="2600" dirty="0"/>
          </a:p>
        </p:txBody>
      </p:sp>
    </p:spTree>
    <p:extLst>
      <p:ext uri="{BB962C8B-B14F-4D97-AF65-F5344CB8AC3E}">
        <p14:creationId xmlns:p14="http://schemas.microsoft.com/office/powerpoint/2010/main" val="21812006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7F3AE1C-FF53-41F0-9019-85A292FB9F85}"/>
              </a:ext>
            </a:extLst>
          </p:cNvPr>
          <p:cNvSpPr/>
          <p:nvPr/>
        </p:nvSpPr>
        <p:spPr>
          <a:xfrm>
            <a:off x="882315" y="474345"/>
            <a:ext cx="10924673" cy="5293757"/>
          </a:xfrm>
          <a:prstGeom prst="rect">
            <a:avLst/>
          </a:prstGeom>
        </p:spPr>
        <p:txBody>
          <a:bodyPr wrap="square">
            <a:spAutoFit/>
          </a:bodyPr>
          <a:lstStyle/>
          <a:p>
            <a:r>
              <a:rPr lang="en-US" sz="3200" b="1" u="sng" dirty="0"/>
              <a:t>President Joseph E. Estrada (1998-2000)</a:t>
            </a:r>
          </a:p>
          <a:p>
            <a:endParaRPr lang="en-US" dirty="0"/>
          </a:p>
          <a:p>
            <a:r>
              <a:rPr lang="en-US" sz="2400" dirty="0"/>
              <a:t>“ERAP PARA SA MAHIRAP’. This was the battle cry that endeared President Joseph Estrada and made him very popular during the 1998 presidential election.</a:t>
            </a:r>
          </a:p>
          <a:p>
            <a:endParaRPr lang="en-US" sz="2400" dirty="0"/>
          </a:p>
          <a:p>
            <a:r>
              <a:rPr lang="en-US" sz="2400" dirty="0"/>
              <a:t>President Joseph E. Estrada initiated the enactment of the following law:</a:t>
            </a:r>
          </a:p>
          <a:p>
            <a:endParaRPr lang="en-US" sz="2400" dirty="0"/>
          </a:p>
          <a:p>
            <a:r>
              <a:rPr lang="en-US" sz="2400" dirty="0"/>
              <a:t>Executive Order N0. 151, September 1999 (Farmer’s Trust Fund) – Allowed the voluntary consolidation of small farm operation into medium and large scale integrated enterprise that can access long-term capital.</a:t>
            </a:r>
          </a:p>
          <a:p>
            <a:endParaRPr lang="en-US" sz="2400" dirty="0"/>
          </a:p>
          <a:p>
            <a:r>
              <a:rPr lang="en-US" sz="2400" dirty="0"/>
              <a:t>During his administration, President Estrada launched the </a:t>
            </a:r>
            <a:r>
              <a:rPr lang="en-US" sz="2400" dirty="0" err="1"/>
              <a:t>Magkabalikat</a:t>
            </a:r>
            <a:r>
              <a:rPr lang="en-US" sz="2400" dirty="0"/>
              <a:t> Para </a:t>
            </a:r>
            <a:r>
              <a:rPr lang="en-US" sz="2400" dirty="0" err="1"/>
              <a:t>sa</a:t>
            </a:r>
            <a:r>
              <a:rPr lang="en-US" sz="2400" dirty="0"/>
              <a:t> </a:t>
            </a:r>
            <a:r>
              <a:rPr lang="en-US" sz="2400" dirty="0" err="1"/>
              <a:t>Kaunlarang</a:t>
            </a:r>
            <a:r>
              <a:rPr lang="en-US" sz="2400" dirty="0"/>
              <a:t> </a:t>
            </a:r>
            <a:r>
              <a:rPr lang="en-US" sz="2400" dirty="0" err="1"/>
              <a:t>Agraryo</a:t>
            </a:r>
            <a:r>
              <a:rPr lang="en-US" sz="2400" dirty="0"/>
              <a:t> or MAGKASAKA. The DAR forged into joint ventures with private investors into agrarian sector to make FBs competitive.</a:t>
            </a:r>
          </a:p>
        </p:txBody>
      </p:sp>
    </p:spTree>
    <p:extLst>
      <p:ext uri="{BB962C8B-B14F-4D97-AF65-F5344CB8AC3E}">
        <p14:creationId xmlns:p14="http://schemas.microsoft.com/office/powerpoint/2010/main" val="681448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899DD92-845E-47FE-9861-97D4143D9459}"/>
              </a:ext>
            </a:extLst>
          </p:cNvPr>
          <p:cNvSpPr/>
          <p:nvPr/>
        </p:nvSpPr>
        <p:spPr>
          <a:xfrm>
            <a:off x="978567" y="288758"/>
            <a:ext cx="10748211" cy="5863144"/>
          </a:xfrm>
          <a:prstGeom prst="rect">
            <a:avLst/>
          </a:prstGeom>
        </p:spPr>
        <p:txBody>
          <a:bodyPr wrap="square">
            <a:spAutoFit/>
          </a:bodyPr>
          <a:lstStyle/>
          <a:p>
            <a:r>
              <a:rPr lang="en-US" sz="3200" b="1" u="sng" dirty="0"/>
              <a:t>President Gloria </a:t>
            </a:r>
            <a:r>
              <a:rPr lang="en-US" sz="3200" b="1" u="sng" dirty="0" err="1"/>
              <a:t>Macapacal</a:t>
            </a:r>
            <a:r>
              <a:rPr lang="en-US" sz="3200" b="1" u="sng" dirty="0"/>
              <a:t>-Arroyo (2000-2010)</a:t>
            </a:r>
          </a:p>
          <a:p>
            <a:endParaRPr lang="en-US" dirty="0"/>
          </a:p>
          <a:p>
            <a:r>
              <a:rPr lang="en-US" sz="2500" dirty="0"/>
              <a:t>The agrarian reform program under the Arroyo administration is anchored on the vision “</a:t>
            </a:r>
            <a:r>
              <a:rPr lang="en-US" sz="2500" i="1" dirty="0"/>
              <a:t>To make the countryside economically viable for the Filipino family by building partnership and promoting social equity and new economic opportunities towards lasting peace and sustainable rural development</a:t>
            </a:r>
            <a:r>
              <a:rPr lang="en-US" sz="2500" dirty="0"/>
              <a:t>.”</a:t>
            </a:r>
          </a:p>
          <a:p>
            <a:endParaRPr lang="en-US" sz="2500" dirty="0"/>
          </a:p>
          <a:p>
            <a:pPr marL="342900" indent="-342900">
              <a:buFont typeface="Wingdings" panose="05000000000000000000" pitchFamily="2" charset="2"/>
              <a:buChar char="q"/>
            </a:pPr>
            <a:r>
              <a:rPr lang="en-US" sz="2500" b="1" dirty="0"/>
              <a:t>Land Tenure Improvement </a:t>
            </a:r>
            <a:r>
              <a:rPr lang="en-US" sz="2500" dirty="0"/>
              <a:t>- DAR will remain vigorous in implementing land acquisition and distribution component of CARP. The DAR will improve land tenure system through land distribution and leasehold.</a:t>
            </a:r>
          </a:p>
          <a:p>
            <a:pPr marL="342900" indent="-342900">
              <a:buFont typeface="Wingdings" panose="05000000000000000000" pitchFamily="2" charset="2"/>
              <a:buChar char="q"/>
            </a:pPr>
            <a:endParaRPr lang="en-US" sz="2500" dirty="0"/>
          </a:p>
          <a:p>
            <a:pPr marL="342900" indent="-342900">
              <a:buFont typeface="Wingdings" panose="05000000000000000000" pitchFamily="2" charset="2"/>
              <a:buChar char="q"/>
            </a:pPr>
            <a:r>
              <a:rPr lang="en-US" sz="2500" b="1" dirty="0"/>
              <a:t>Provision of Support Services </a:t>
            </a:r>
            <a:r>
              <a:rPr lang="en-US" sz="2500" dirty="0"/>
              <a:t>- CARP not only involves the distribution of lands but also included package of support services which includes: credit assistance, extension services, irrigation facilities, roads and bridges, marketing facilities and training and technical support programs.</a:t>
            </a:r>
            <a:endParaRPr lang="en-PH" sz="2500" dirty="0"/>
          </a:p>
        </p:txBody>
      </p:sp>
    </p:spTree>
    <p:extLst>
      <p:ext uri="{BB962C8B-B14F-4D97-AF65-F5344CB8AC3E}">
        <p14:creationId xmlns:p14="http://schemas.microsoft.com/office/powerpoint/2010/main" val="26925533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DF5845F-C89B-4BE2-9C99-AC14CF2FBA2D}"/>
              </a:ext>
            </a:extLst>
          </p:cNvPr>
          <p:cNvSpPr/>
          <p:nvPr/>
        </p:nvSpPr>
        <p:spPr>
          <a:xfrm>
            <a:off x="1010653" y="449178"/>
            <a:ext cx="10700084" cy="5093702"/>
          </a:xfrm>
          <a:prstGeom prst="rect">
            <a:avLst/>
          </a:prstGeom>
        </p:spPr>
        <p:txBody>
          <a:bodyPr wrap="square">
            <a:spAutoFit/>
          </a:bodyPr>
          <a:lstStyle/>
          <a:p>
            <a:pPr marL="285750" indent="-285750">
              <a:buFont typeface="Wingdings" panose="05000000000000000000" pitchFamily="2" charset="2"/>
              <a:buChar char="q"/>
            </a:pPr>
            <a:r>
              <a:rPr lang="en-US" sz="2500" b="1" dirty="0"/>
              <a:t>Infrastructure Projects </a:t>
            </a:r>
            <a:r>
              <a:rPr lang="en-US" sz="2500" dirty="0"/>
              <a:t>- DAR will transform the agrarian reform communities (ARCs), an area focused and integrated delivery of support services, into rural economic zones that will help in the creation of job opportunities in the countryside.</a:t>
            </a:r>
          </a:p>
          <a:p>
            <a:pPr marL="285750" indent="-285750">
              <a:buFont typeface="Wingdings" panose="05000000000000000000" pitchFamily="2" charset="2"/>
              <a:buChar char="q"/>
            </a:pPr>
            <a:endParaRPr lang="en-US" sz="2500" dirty="0"/>
          </a:p>
          <a:p>
            <a:pPr marL="285750" indent="-285750">
              <a:buFont typeface="Wingdings" panose="05000000000000000000" pitchFamily="2" charset="2"/>
              <a:buChar char="q"/>
            </a:pPr>
            <a:r>
              <a:rPr lang="en-US" sz="2500" b="1" dirty="0"/>
              <a:t>KALAHI </a:t>
            </a:r>
            <a:r>
              <a:rPr lang="en-US" sz="2500" b="1" dirty="0" err="1"/>
              <a:t>ARZone</a:t>
            </a:r>
            <a:r>
              <a:rPr lang="en-US" sz="2500" b="1" dirty="0"/>
              <a:t> </a:t>
            </a:r>
            <a:r>
              <a:rPr lang="en-US" sz="2500" dirty="0"/>
              <a:t>- The KALAHI Agrarian Reform (KAR) Zones were also launched. These zones consists of one or more municipalities with concentration of ARC population to achieve greater </a:t>
            </a:r>
            <a:r>
              <a:rPr lang="en-US" sz="2500" dirty="0" err="1"/>
              <a:t>agro</a:t>
            </a:r>
            <a:r>
              <a:rPr lang="en-US" sz="2500" dirty="0"/>
              <a:t>-productivity.</a:t>
            </a:r>
          </a:p>
          <a:p>
            <a:pPr marL="285750" indent="-285750">
              <a:buFont typeface="Wingdings" panose="05000000000000000000" pitchFamily="2" charset="2"/>
              <a:buChar char="q"/>
            </a:pPr>
            <a:endParaRPr lang="en-US" sz="2500" dirty="0"/>
          </a:p>
          <a:p>
            <a:pPr marL="285750" indent="-285750">
              <a:buFont typeface="Wingdings" panose="05000000000000000000" pitchFamily="2" charset="2"/>
              <a:buChar char="q"/>
            </a:pPr>
            <a:r>
              <a:rPr lang="en-US" sz="2500" b="1" dirty="0"/>
              <a:t>Agrarian Justice - </a:t>
            </a:r>
            <a:r>
              <a:rPr lang="en-US" sz="2500" dirty="0"/>
              <a:t>To help clear the backlog of agrarian cases, DAR will hire more paralegal officers to support undermanned adjudicatory boards and introduce quota system to compel adjudicators to work faster on agrarian reform cases. DAR will respect the rights of both farmers and landowners.</a:t>
            </a:r>
            <a:endParaRPr lang="en-PH" sz="2500" dirty="0"/>
          </a:p>
        </p:txBody>
      </p:sp>
    </p:spTree>
    <p:extLst>
      <p:ext uri="{BB962C8B-B14F-4D97-AF65-F5344CB8AC3E}">
        <p14:creationId xmlns:p14="http://schemas.microsoft.com/office/powerpoint/2010/main" val="23777657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D3329-EB61-4EF1-844E-83026E3FC194}"/>
              </a:ext>
            </a:extLst>
          </p:cNvPr>
          <p:cNvSpPr/>
          <p:nvPr/>
        </p:nvSpPr>
        <p:spPr>
          <a:xfrm>
            <a:off x="930441" y="312332"/>
            <a:ext cx="11036969" cy="5755422"/>
          </a:xfrm>
          <a:prstGeom prst="rect">
            <a:avLst/>
          </a:prstGeom>
        </p:spPr>
        <p:txBody>
          <a:bodyPr wrap="square">
            <a:spAutoFit/>
          </a:bodyPr>
          <a:lstStyle/>
          <a:p>
            <a:r>
              <a:rPr lang="en-US" sz="3200" b="1" u="sng" dirty="0"/>
              <a:t>President </a:t>
            </a:r>
            <a:r>
              <a:rPr lang="en-US" sz="3200" b="1" u="sng" dirty="0" err="1"/>
              <a:t>Benigno</a:t>
            </a:r>
            <a:r>
              <a:rPr lang="en-US" sz="3200" b="1" u="sng" dirty="0"/>
              <a:t> Aquino III (2010-2016)</a:t>
            </a:r>
          </a:p>
          <a:p>
            <a:endParaRPr lang="en-US" sz="2400" dirty="0"/>
          </a:p>
          <a:p>
            <a:r>
              <a:rPr lang="en-US" sz="2400" dirty="0"/>
              <a:t>President </a:t>
            </a:r>
            <a:r>
              <a:rPr lang="en-US" sz="2400" dirty="0" err="1"/>
              <a:t>Benigno</a:t>
            </a:r>
            <a:r>
              <a:rPr lang="en-US" sz="2400" dirty="0"/>
              <a:t> Aquino III vowed during his 2012 State of the Nation Address that he would complete before the end of his term the Comprehensive Agrarian Reform Program (CARP), the centerpiece program of the administration of his mother, President Corazon Aquino.</a:t>
            </a:r>
          </a:p>
          <a:p>
            <a:endParaRPr lang="en-US" sz="2400" dirty="0"/>
          </a:p>
          <a:p>
            <a:r>
              <a:rPr lang="en-US" sz="2400" dirty="0"/>
              <a:t>The younger Aquino distributed their family-owned Hacienda Luisita in Tarlac. Apart from the said farm lots, he also promised to complete the distribution of privately-owned lands of productive agricultural estates in the country that have escaped the coverage of the program.</a:t>
            </a:r>
          </a:p>
          <a:p>
            <a:pPr marL="342900" indent="-342900">
              <a:buFont typeface="Wingdings" panose="05000000000000000000" pitchFamily="2" charset="2"/>
              <a:buChar char="q"/>
            </a:pPr>
            <a:endParaRPr lang="en-US" sz="2400" dirty="0"/>
          </a:p>
          <a:p>
            <a:pPr marL="342900" indent="-342900">
              <a:buFont typeface="Wingdings" panose="05000000000000000000" pitchFamily="2" charset="2"/>
              <a:buChar char="q"/>
            </a:pPr>
            <a:r>
              <a:rPr lang="en-US" sz="2400" dirty="0"/>
              <a:t>Under his administration, the </a:t>
            </a:r>
            <a:r>
              <a:rPr lang="en-US" sz="2400" b="1" dirty="0"/>
              <a:t>Agrarian Reform Community Connectivity and Economic Support Services (ARCCESS) </a:t>
            </a:r>
            <a:r>
              <a:rPr lang="en-US" sz="2400" dirty="0"/>
              <a:t>project was created to contribute to the overall goal of rural poverty reduction especially in agrarian reform areas.</a:t>
            </a:r>
            <a:endParaRPr lang="en-PH" sz="2400" dirty="0"/>
          </a:p>
        </p:txBody>
      </p:sp>
    </p:spTree>
    <p:extLst>
      <p:ext uri="{BB962C8B-B14F-4D97-AF65-F5344CB8AC3E}">
        <p14:creationId xmlns:p14="http://schemas.microsoft.com/office/powerpoint/2010/main" val="1645471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715ABC-875A-4840-9DFA-190AD894C306}"/>
              </a:ext>
            </a:extLst>
          </p:cNvPr>
          <p:cNvSpPr/>
          <p:nvPr/>
        </p:nvSpPr>
        <p:spPr>
          <a:xfrm>
            <a:off x="1042736" y="678972"/>
            <a:ext cx="10924673" cy="3970318"/>
          </a:xfrm>
          <a:prstGeom prst="rect">
            <a:avLst/>
          </a:prstGeom>
        </p:spPr>
        <p:txBody>
          <a:bodyPr wrap="square">
            <a:spAutoFit/>
          </a:bodyPr>
          <a:lstStyle/>
          <a:p>
            <a:r>
              <a:rPr lang="en-US" sz="2800" dirty="0"/>
              <a:t>Land has traditionally served many different purposes; namely,</a:t>
            </a:r>
          </a:p>
          <a:p>
            <a:endParaRPr lang="en-US" sz="2800" dirty="0"/>
          </a:p>
          <a:p>
            <a:r>
              <a:rPr lang="en-US" sz="2800" dirty="0"/>
              <a:t>• Means of production</a:t>
            </a:r>
          </a:p>
          <a:p>
            <a:endParaRPr lang="en-US" sz="2800" dirty="0"/>
          </a:p>
          <a:p>
            <a:r>
              <a:rPr lang="en-US" sz="2800" dirty="0"/>
              <a:t>• Source of status symbol</a:t>
            </a:r>
          </a:p>
          <a:p>
            <a:endParaRPr lang="en-US" sz="2800" dirty="0"/>
          </a:p>
          <a:p>
            <a:r>
              <a:rPr lang="en-US" sz="2800" dirty="0"/>
              <a:t>• Social and political influence</a:t>
            </a:r>
          </a:p>
          <a:p>
            <a:endParaRPr lang="en-US" sz="2800" dirty="0"/>
          </a:p>
          <a:p>
            <a:r>
              <a:rPr lang="en-US" sz="2800" dirty="0"/>
              <a:t>• Source of wealth and value</a:t>
            </a:r>
            <a:endParaRPr lang="en-PH" sz="2800" dirty="0"/>
          </a:p>
        </p:txBody>
      </p:sp>
    </p:spTree>
    <p:extLst>
      <p:ext uri="{BB962C8B-B14F-4D97-AF65-F5344CB8AC3E}">
        <p14:creationId xmlns:p14="http://schemas.microsoft.com/office/powerpoint/2010/main" val="5125027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993A66-28DB-4CE0-B948-169C30BAFB5B}"/>
              </a:ext>
            </a:extLst>
          </p:cNvPr>
          <p:cNvSpPr/>
          <p:nvPr/>
        </p:nvSpPr>
        <p:spPr>
          <a:xfrm>
            <a:off x="962525" y="376500"/>
            <a:ext cx="10844463" cy="5863144"/>
          </a:xfrm>
          <a:prstGeom prst="rect">
            <a:avLst/>
          </a:prstGeom>
        </p:spPr>
        <p:txBody>
          <a:bodyPr wrap="square">
            <a:spAutoFit/>
          </a:bodyPr>
          <a:lstStyle/>
          <a:p>
            <a:pPr marL="285750" indent="-285750">
              <a:buFont typeface="Wingdings" panose="05000000000000000000" pitchFamily="2" charset="2"/>
              <a:buChar char="q"/>
            </a:pPr>
            <a:r>
              <a:rPr lang="en-US" sz="2500" b="1" dirty="0"/>
              <a:t>Agrarian Production Credit Program (APCP) </a:t>
            </a:r>
            <a:r>
              <a:rPr lang="en-US" sz="2500" dirty="0"/>
              <a:t>provided credit support for crop production to newly organized and existing agrarian reform beneficiaries’ organizations (ARBOs) and farmers’ organizations not qualified to avail themselves of loans under the regular credit windows of banks.</a:t>
            </a:r>
          </a:p>
          <a:p>
            <a:pPr marL="285750" indent="-285750">
              <a:buFont typeface="Wingdings" panose="05000000000000000000" pitchFamily="2" charset="2"/>
              <a:buChar char="q"/>
            </a:pPr>
            <a:endParaRPr lang="en-US" sz="2500" dirty="0"/>
          </a:p>
          <a:p>
            <a:pPr marL="285750" indent="-285750">
              <a:buFont typeface="Wingdings" panose="05000000000000000000" pitchFamily="2" charset="2"/>
              <a:buChar char="q"/>
            </a:pPr>
            <a:r>
              <a:rPr lang="en-US" sz="2500" b="1" dirty="0"/>
              <a:t>The legal case monitoring system (LCMS), </a:t>
            </a:r>
            <a:r>
              <a:rPr lang="en-US" sz="2500" dirty="0"/>
              <a:t>a web-based legal system for recording and monitoring various kinds of agrarian cases at the provincial, regional and central offices of the DAR to ensure faster resolution and close monitoring of agrarian-related cases, was also launched.</a:t>
            </a:r>
          </a:p>
          <a:p>
            <a:pPr marL="285750" indent="-285750">
              <a:buFont typeface="Wingdings" panose="05000000000000000000" pitchFamily="2" charset="2"/>
              <a:buChar char="q"/>
            </a:pPr>
            <a:endParaRPr lang="en-US" sz="2500" dirty="0"/>
          </a:p>
          <a:p>
            <a:pPr marL="285750" indent="-285750">
              <a:buFont typeface="Wingdings" panose="05000000000000000000" pitchFamily="2" charset="2"/>
              <a:buChar char="q"/>
            </a:pPr>
            <a:r>
              <a:rPr lang="en-US" sz="2500" dirty="0"/>
              <a:t>Aside from these initiatives, Aquino also </a:t>
            </a:r>
            <a:r>
              <a:rPr lang="en-US" sz="2500" b="1" dirty="0"/>
              <a:t>enacted Executive Order No. 26, Series of 2011</a:t>
            </a:r>
            <a:r>
              <a:rPr lang="en-US" sz="2500" dirty="0"/>
              <a:t>, to mandate the Department of Agriculture-Department of Environment and Natural Resources-Department of Agrarian Reform Convergence Initiative to develop a National Greening Program in cooperation with other government agencies.</a:t>
            </a:r>
            <a:endParaRPr lang="en-PH" sz="2500" dirty="0"/>
          </a:p>
        </p:txBody>
      </p:sp>
    </p:spTree>
    <p:extLst>
      <p:ext uri="{BB962C8B-B14F-4D97-AF65-F5344CB8AC3E}">
        <p14:creationId xmlns:p14="http://schemas.microsoft.com/office/powerpoint/2010/main" val="10349968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B39397-EFF0-4F8E-B49B-19945386F387}"/>
              </a:ext>
            </a:extLst>
          </p:cNvPr>
          <p:cNvSpPr/>
          <p:nvPr/>
        </p:nvSpPr>
        <p:spPr>
          <a:xfrm>
            <a:off x="994611" y="368968"/>
            <a:ext cx="10796336" cy="5186035"/>
          </a:xfrm>
          <a:prstGeom prst="rect">
            <a:avLst/>
          </a:prstGeom>
        </p:spPr>
        <p:txBody>
          <a:bodyPr wrap="square">
            <a:spAutoFit/>
          </a:bodyPr>
          <a:lstStyle/>
          <a:p>
            <a:r>
              <a:rPr lang="en-US" sz="3200" b="1" u="sng" dirty="0"/>
              <a:t>President Rodrigo </a:t>
            </a:r>
            <a:r>
              <a:rPr lang="en-US" sz="3200" b="1" u="sng" dirty="0" err="1"/>
              <a:t>Roa</a:t>
            </a:r>
            <a:r>
              <a:rPr lang="en-US" sz="3200" b="1" u="sng" dirty="0"/>
              <a:t> Duterte (2016 – present) </a:t>
            </a:r>
          </a:p>
          <a:p>
            <a:endParaRPr lang="en-US" sz="2500" dirty="0"/>
          </a:p>
          <a:p>
            <a:r>
              <a:rPr lang="en-US" sz="2500" dirty="0"/>
              <a:t>Under his leadership, the President wants to pursue an “aggressive” land reform program that would help alleviate the life of poor Filipino farmers by prioritizing the provision of support services alongside land distribution.</a:t>
            </a:r>
          </a:p>
          <a:p>
            <a:endParaRPr lang="en-US" sz="2500" dirty="0"/>
          </a:p>
          <a:p>
            <a:pPr marL="342900" indent="-342900">
              <a:buFont typeface="Wingdings" panose="05000000000000000000" pitchFamily="2" charset="2"/>
              <a:buChar char="q"/>
            </a:pPr>
            <a:r>
              <a:rPr lang="en-US" sz="2500" dirty="0"/>
              <a:t>The President directed the DAR to launch the </a:t>
            </a:r>
            <a:r>
              <a:rPr lang="en-US" sz="2500" b="1" dirty="0"/>
              <a:t>2nd phase of agrarian reform </a:t>
            </a:r>
            <a:r>
              <a:rPr lang="en-US" sz="2500" dirty="0"/>
              <a:t>where landless farmers would be awarded with undistributed lands under the Comprehensive Agrarian Reform Program (CARP).</a:t>
            </a:r>
          </a:p>
          <a:p>
            <a:pPr marL="342900" indent="-342900">
              <a:buFont typeface="Wingdings" panose="05000000000000000000" pitchFamily="2" charset="2"/>
              <a:buChar char="q"/>
            </a:pPr>
            <a:endParaRPr lang="en-US" sz="2500" dirty="0"/>
          </a:p>
          <a:p>
            <a:pPr marL="342900" indent="-342900">
              <a:buFont typeface="Wingdings" panose="05000000000000000000" pitchFamily="2" charset="2"/>
              <a:buChar char="q"/>
            </a:pPr>
            <a:r>
              <a:rPr lang="en-US" sz="2500" dirty="0"/>
              <a:t>The President also placed 400 hectares of agricultural lands in Boracay under CARP.</a:t>
            </a:r>
          </a:p>
          <a:p>
            <a:endParaRPr lang="en-PH" sz="2400" dirty="0"/>
          </a:p>
        </p:txBody>
      </p:sp>
    </p:spTree>
    <p:extLst>
      <p:ext uri="{BB962C8B-B14F-4D97-AF65-F5344CB8AC3E}">
        <p14:creationId xmlns:p14="http://schemas.microsoft.com/office/powerpoint/2010/main" val="13135835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6CAEF82-61FC-4111-A349-45CC807F54C4}"/>
              </a:ext>
            </a:extLst>
          </p:cNvPr>
          <p:cNvSpPr/>
          <p:nvPr/>
        </p:nvSpPr>
        <p:spPr>
          <a:xfrm>
            <a:off x="1010653" y="641683"/>
            <a:ext cx="10828421" cy="2631490"/>
          </a:xfrm>
          <a:prstGeom prst="rect">
            <a:avLst/>
          </a:prstGeom>
        </p:spPr>
        <p:txBody>
          <a:bodyPr wrap="square">
            <a:spAutoFit/>
          </a:bodyPr>
          <a:lstStyle/>
          <a:p>
            <a:pPr marL="285750" indent="-285750">
              <a:spcBef>
                <a:spcPts val="1800"/>
              </a:spcBef>
              <a:buFont typeface="Wingdings" panose="05000000000000000000" pitchFamily="2" charset="2"/>
              <a:buChar char="q"/>
            </a:pPr>
            <a:r>
              <a:rPr lang="en-US" sz="2500" dirty="0">
                <a:solidFill>
                  <a:srgbClr val="000000"/>
                </a:solidFill>
                <a:latin typeface="+mj-lt"/>
              </a:rPr>
              <a:t>Under his administration the </a:t>
            </a:r>
            <a:r>
              <a:rPr lang="en-US" sz="2500" b="1" dirty="0">
                <a:solidFill>
                  <a:srgbClr val="000000"/>
                </a:solidFill>
                <a:latin typeface="+mj-lt"/>
              </a:rPr>
              <a:t>DAR created an anti-corruption task force </a:t>
            </a:r>
            <a:r>
              <a:rPr lang="en-US" sz="2500" dirty="0">
                <a:solidFill>
                  <a:srgbClr val="000000"/>
                </a:solidFill>
                <a:latin typeface="+mj-lt"/>
              </a:rPr>
              <a:t>to investigate and handle reports on alleged anomalous activities by officials and employees of the department.</a:t>
            </a:r>
          </a:p>
          <a:p>
            <a:pPr marL="285750" indent="-285750">
              <a:spcBef>
                <a:spcPts val="1800"/>
              </a:spcBef>
              <a:buFont typeface="Wingdings" panose="05000000000000000000" pitchFamily="2" charset="2"/>
              <a:buChar char="q"/>
            </a:pPr>
            <a:r>
              <a:rPr lang="en-US" sz="2500" dirty="0">
                <a:solidFill>
                  <a:srgbClr val="000000"/>
                </a:solidFill>
                <a:latin typeface="+mj-lt"/>
              </a:rPr>
              <a:t>The Department also pursues an </a:t>
            </a:r>
            <a:r>
              <a:rPr lang="en-US" sz="2500" b="1" dirty="0">
                <a:solidFill>
                  <a:srgbClr val="000000"/>
                </a:solidFill>
                <a:latin typeface="+mj-lt"/>
              </a:rPr>
              <a:t>“</a:t>
            </a:r>
            <a:r>
              <a:rPr lang="en-US" sz="2500" b="1" dirty="0" err="1">
                <a:solidFill>
                  <a:srgbClr val="000000"/>
                </a:solidFill>
                <a:latin typeface="+mj-lt"/>
              </a:rPr>
              <a:t>Oplan</a:t>
            </a:r>
            <a:r>
              <a:rPr lang="en-US" sz="2500" b="1" dirty="0">
                <a:solidFill>
                  <a:srgbClr val="000000"/>
                </a:solidFill>
                <a:latin typeface="+mj-lt"/>
              </a:rPr>
              <a:t> Zero Backlog” </a:t>
            </a:r>
            <a:r>
              <a:rPr lang="en-US" sz="2500" dirty="0">
                <a:solidFill>
                  <a:srgbClr val="000000"/>
                </a:solidFill>
                <a:latin typeface="+mj-lt"/>
              </a:rPr>
              <a:t>in the resolution of cases in relation to agrarian justice delivery of the agrarian reform program to fast-track the implementation of CARP.</a:t>
            </a:r>
            <a:endParaRPr lang="en-US" sz="2500" b="0" i="0" dirty="0">
              <a:solidFill>
                <a:srgbClr val="000000"/>
              </a:solidFill>
              <a:effectLst/>
              <a:latin typeface="+mj-lt"/>
            </a:endParaRPr>
          </a:p>
        </p:txBody>
      </p:sp>
    </p:spTree>
    <p:extLst>
      <p:ext uri="{BB962C8B-B14F-4D97-AF65-F5344CB8AC3E}">
        <p14:creationId xmlns:p14="http://schemas.microsoft.com/office/powerpoint/2010/main" val="26035862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37387E1-E842-4460-AB00-B2594A23AD21}"/>
              </a:ext>
            </a:extLst>
          </p:cNvPr>
          <p:cNvSpPr/>
          <p:nvPr/>
        </p:nvSpPr>
        <p:spPr>
          <a:xfrm>
            <a:off x="1138990" y="417094"/>
            <a:ext cx="8839199" cy="5447645"/>
          </a:xfrm>
          <a:prstGeom prst="rect">
            <a:avLst/>
          </a:prstGeom>
        </p:spPr>
        <p:txBody>
          <a:bodyPr wrap="square">
            <a:spAutoFit/>
          </a:bodyPr>
          <a:lstStyle/>
          <a:p>
            <a:pPr algn="just"/>
            <a:r>
              <a:rPr lang="en-US" sz="3600" b="1" dirty="0"/>
              <a:t>Department of Agrarian Reform</a:t>
            </a:r>
          </a:p>
          <a:p>
            <a:pPr algn="just"/>
            <a:endParaRPr lang="en-US" sz="3200" b="1" dirty="0"/>
          </a:p>
          <a:p>
            <a:pPr algn="just"/>
            <a:r>
              <a:rPr lang="en-US" sz="3200" dirty="0"/>
              <a:t>The Department of Agrarian Reform is the lead government agency that holds and implements comprehensive and genuine agrarian reform which actualizes equitable land distribution, ownership, agricultural productivity, and tenurial security for, of and with the tillers of the land towards the improvement of their quality of life.</a:t>
            </a:r>
          </a:p>
          <a:p>
            <a:pPr algn="just"/>
            <a:endParaRPr lang="en-US" sz="2800" dirty="0"/>
          </a:p>
          <a:p>
            <a:pPr algn="just"/>
            <a:endParaRPr lang="en-PH" sz="2800" dirty="0"/>
          </a:p>
        </p:txBody>
      </p:sp>
    </p:spTree>
    <p:extLst>
      <p:ext uri="{BB962C8B-B14F-4D97-AF65-F5344CB8AC3E}">
        <p14:creationId xmlns:p14="http://schemas.microsoft.com/office/powerpoint/2010/main" val="26296517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C74CAFD-CB87-4B7E-877F-A0F8E962BA06}"/>
              </a:ext>
            </a:extLst>
          </p:cNvPr>
          <p:cNvSpPr/>
          <p:nvPr/>
        </p:nvSpPr>
        <p:spPr>
          <a:xfrm>
            <a:off x="994611" y="449179"/>
            <a:ext cx="10908631" cy="5047536"/>
          </a:xfrm>
          <a:prstGeom prst="rect">
            <a:avLst/>
          </a:prstGeom>
        </p:spPr>
        <p:txBody>
          <a:bodyPr wrap="square">
            <a:spAutoFit/>
          </a:bodyPr>
          <a:lstStyle/>
          <a:p>
            <a:r>
              <a:rPr lang="en-US" sz="2800" dirty="0"/>
              <a:t>Related Readings:</a:t>
            </a:r>
          </a:p>
          <a:p>
            <a:endParaRPr lang="en-US" sz="3600" b="1" dirty="0"/>
          </a:p>
          <a:p>
            <a:r>
              <a:rPr lang="en-US" sz="2400" b="1" dirty="0"/>
              <a:t>[REPUBLIC ACT NO. 3844] -- This Act shall be known as the Agricultural Land Reform Code.</a:t>
            </a:r>
          </a:p>
          <a:p>
            <a:endParaRPr lang="en-US" dirty="0"/>
          </a:p>
          <a:p>
            <a:r>
              <a:rPr lang="en-US" sz="2000" dirty="0"/>
              <a:t>An Act To Ordain The Agricultural Land Reform Code And To Institute Land Reforms In The Philippines, Including The Abolition Of Tenancy And The Channeling Of Capital Into Industry, Provide For The Necessary Implementing Agencies, Appropriate Funds Therefor And For Other Purposes.</a:t>
            </a:r>
          </a:p>
          <a:p>
            <a:endParaRPr lang="en-US" sz="2000" dirty="0"/>
          </a:p>
          <a:p>
            <a:r>
              <a:rPr lang="en-US" sz="2400" b="1" dirty="0"/>
              <a:t>[REPUBLIC ACT NO. 6657] -- This Act shall be known as the Comprehensive Agrarian Reform Law of 1988.</a:t>
            </a:r>
          </a:p>
          <a:p>
            <a:endParaRPr lang="en-US" sz="2400" dirty="0"/>
          </a:p>
          <a:p>
            <a:r>
              <a:rPr lang="en-US" sz="2000" dirty="0"/>
              <a:t>An Act Instituting A Comprehensive Agrarian Reform Program To Promote Social Justice And Industrialization, Providing The Mechanism For Its Implementation, And For Other Purposes</a:t>
            </a:r>
          </a:p>
        </p:txBody>
      </p:sp>
    </p:spTree>
    <p:extLst>
      <p:ext uri="{BB962C8B-B14F-4D97-AF65-F5344CB8AC3E}">
        <p14:creationId xmlns:p14="http://schemas.microsoft.com/office/powerpoint/2010/main" val="4261349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5830AD-4012-450D-A445-C51CFC2EB080}"/>
              </a:ext>
            </a:extLst>
          </p:cNvPr>
          <p:cNvSpPr/>
          <p:nvPr/>
        </p:nvSpPr>
        <p:spPr>
          <a:xfrm>
            <a:off x="866274" y="336883"/>
            <a:ext cx="10956758" cy="5016758"/>
          </a:xfrm>
          <a:prstGeom prst="rect">
            <a:avLst/>
          </a:prstGeom>
        </p:spPr>
        <p:txBody>
          <a:bodyPr wrap="square">
            <a:spAutoFit/>
          </a:bodyPr>
          <a:lstStyle/>
          <a:p>
            <a:r>
              <a:rPr lang="en-US" sz="3600" b="1" dirty="0"/>
              <a:t>What is Agrarian Reform?</a:t>
            </a:r>
          </a:p>
          <a:p>
            <a:endParaRPr lang="en-US" sz="2800" dirty="0"/>
          </a:p>
          <a:p>
            <a:r>
              <a:rPr lang="en-US" sz="3200" dirty="0"/>
              <a:t>Agrarian reform is a relatively new term that encompasses all the meanings of land reform but also includes other aspects redirecting agricultural system of an economy to a better situation. </a:t>
            </a:r>
          </a:p>
          <a:p>
            <a:endParaRPr lang="en-US" sz="3200" dirty="0"/>
          </a:p>
          <a:p>
            <a:r>
              <a:rPr lang="en-US" sz="3200" dirty="0"/>
              <a:t>Land reform has now merged into agrarian reform because of its relevance and importance in the present scenario. </a:t>
            </a:r>
          </a:p>
          <a:p>
            <a:endParaRPr lang="en-US" sz="2800" dirty="0"/>
          </a:p>
        </p:txBody>
      </p:sp>
    </p:spTree>
    <p:extLst>
      <p:ext uri="{BB962C8B-B14F-4D97-AF65-F5344CB8AC3E}">
        <p14:creationId xmlns:p14="http://schemas.microsoft.com/office/powerpoint/2010/main" val="109373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3FC43C3-8C80-487A-9743-12156483927D}"/>
              </a:ext>
            </a:extLst>
          </p:cNvPr>
          <p:cNvSpPr/>
          <p:nvPr/>
        </p:nvSpPr>
        <p:spPr>
          <a:xfrm>
            <a:off x="994611" y="529389"/>
            <a:ext cx="10748210" cy="4247317"/>
          </a:xfrm>
          <a:prstGeom prst="rect">
            <a:avLst/>
          </a:prstGeom>
        </p:spPr>
        <p:txBody>
          <a:bodyPr wrap="square">
            <a:spAutoFit/>
          </a:bodyPr>
          <a:lstStyle/>
          <a:p>
            <a:r>
              <a:rPr lang="en-US" sz="3000" dirty="0"/>
              <a:t>It is not just land redistribution that is sufficient for achieving optimum development though it is more than enough in bringing about social equality and the desired changes in patterns of ownership of land.</a:t>
            </a:r>
          </a:p>
          <a:p>
            <a:endParaRPr lang="en-US" sz="3000" dirty="0"/>
          </a:p>
          <a:p>
            <a:r>
              <a:rPr lang="en-US" sz="3000" dirty="0"/>
              <a:t>Agrarian reform includes land reform as well as changes in farm operations, rural credit, training or farmers, marketing or products, and implementation of the latest technology to enhance the productivity of the farmers.</a:t>
            </a:r>
            <a:endParaRPr lang="en-PH" sz="3000" dirty="0"/>
          </a:p>
        </p:txBody>
      </p:sp>
    </p:spTree>
    <p:extLst>
      <p:ext uri="{BB962C8B-B14F-4D97-AF65-F5344CB8AC3E}">
        <p14:creationId xmlns:p14="http://schemas.microsoft.com/office/powerpoint/2010/main" val="2922639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61A152-4AF9-45FC-899A-34B44CF470C7}"/>
              </a:ext>
            </a:extLst>
          </p:cNvPr>
          <p:cNvSpPr/>
          <p:nvPr/>
        </p:nvSpPr>
        <p:spPr>
          <a:xfrm>
            <a:off x="898357" y="296289"/>
            <a:ext cx="11197389" cy="6247864"/>
          </a:xfrm>
          <a:prstGeom prst="rect">
            <a:avLst/>
          </a:prstGeom>
        </p:spPr>
        <p:txBody>
          <a:bodyPr wrap="square">
            <a:spAutoFit/>
          </a:bodyPr>
          <a:lstStyle/>
          <a:p>
            <a:r>
              <a:rPr lang="en-US" sz="3200" dirty="0"/>
              <a:t>What is the difference between Land Reform and Agrarian Reform?</a:t>
            </a:r>
          </a:p>
          <a:p>
            <a:endParaRPr lang="en-US" sz="2400" dirty="0"/>
          </a:p>
          <a:p>
            <a:r>
              <a:rPr lang="en-US" sz="2400" dirty="0"/>
              <a:t>• Land reform is a term that was used earlier to bring about changes in the ownership of land, in rural areas.</a:t>
            </a:r>
          </a:p>
          <a:p>
            <a:endParaRPr lang="en-US" sz="2400" dirty="0"/>
          </a:p>
          <a:p>
            <a:r>
              <a:rPr lang="en-US" sz="2400" dirty="0"/>
              <a:t>• Land reform was initiated by governments to achieve their social and political objectives and also to bring about changes in the lives of the poor landless peasants.</a:t>
            </a:r>
          </a:p>
          <a:p>
            <a:endParaRPr lang="en-US" sz="2400" dirty="0"/>
          </a:p>
          <a:p>
            <a:r>
              <a:rPr lang="en-US" sz="2400" dirty="0"/>
              <a:t>• Over the years, it has dawned upon the experts and governments that land reform alone is not sufficient for optimal development. This has led to the introduction of agrarian reform that is a broader term than land reform.</a:t>
            </a:r>
          </a:p>
          <a:p>
            <a:endParaRPr lang="en-US" sz="2400" dirty="0"/>
          </a:p>
          <a:p>
            <a:r>
              <a:rPr lang="en-US" sz="2400" dirty="0"/>
              <a:t>Agrarian reform includes land reform and also addresses education and training of farmers for better produce and marketing, rural credit, easier access to markets, and so on.</a:t>
            </a:r>
            <a:endParaRPr lang="en-PH" sz="2400" dirty="0"/>
          </a:p>
        </p:txBody>
      </p:sp>
    </p:spTree>
    <p:extLst>
      <p:ext uri="{BB962C8B-B14F-4D97-AF65-F5344CB8AC3E}">
        <p14:creationId xmlns:p14="http://schemas.microsoft.com/office/powerpoint/2010/main" val="3810388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4B1CA4-B2C6-45A5-AD33-F7248014DBFD}"/>
              </a:ext>
            </a:extLst>
          </p:cNvPr>
          <p:cNvSpPr txBox="1"/>
          <p:nvPr/>
        </p:nvSpPr>
        <p:spPr>
          <a:xfrm>
            <a:off x="1090863" y="176463"/>
            <a:ext cx="10635916" cy="769441"/>
          </a:xfrm>
          <a:prstGeom prst="rect">
            <a:avLst/>
          </a:prstGeom>
          <a:noFill/>
        </p:spPr>
        <p:txBody>
          <a:bodyPr wrap="square" rtlCol="0">
            <a:spAutoFit/>
          </a:bodyPr>
          <a:lstStyle/>
          <a:p>
            <a:r>
              <a:rPr lang="en-PH" sz="4400" b="1" dirty="0"/>
              <a:t>Agrarian Reform History:</a:t>
            </a:r>
          </a:p>
        </p:txBody>
      </p:sp>
      <p:sp>
        <p:nvSpPr>
          <p:cNvPr id="3" name="Rectangle 2">
            <a:extLst>
              <a:ext uri="{FF2B5EF4-FFF2-40B4-BE49-F238E27FC236}">
                <a16:creationId xmlns:a16="http://schemas.microsoft.com/office/drawing/2014/main" id="{D002F537-7A2F-4FEF-82CE-6B225B549871}"/>
              </a:ext>
            </a:extLst>
          </p:cNvPr>
          <p:cNvSpPr/>
          <p:nvPr/>
        </p:nvSpPr>
        <p:spPr>
          <a:xfrm>
            <a:off x="1090863" y="1582341"/>
            <a:ext cx="10748211" cy="4862870"/>
          </a:xfrm>
          <a:prstGeom prst="rect">
            <a:avLst/>
          </a:prstGeom>
        </p:spPr>
        <p:txBody>
          <a:bodyPr wrap="square">
            <a:spAutoFit/>
          </a:bodyPr>
          <a:lstStyle/>
          <a:p>
            <a:r>
              <a:rPr lang="en-US" sz="3600" b="1" dirty="0"/>
              <a:t>Pre-Spanish Period</a:t>
            </a:r>
          </a:p>
          <a:p>
            <a:endParaRPr lang="en-US" sz="3200" b="1" dirty="0"/>
          </a:p>
          <a:p>
            <a:r>
              <a:rPr lang="en-US" sz="3200" i="1" dirty="0"/>
              <a:t>“This land is Ours God gave this land to us”</a:t>
            </a:r>
          </a:p>
          <a:p>
            <a:endParaRPr lang="en-US" sz="3200" dirty="0"/>
          </a:p>
          <a:p>
            <a:r>
              <a:rPr lang="en-US" sz="3200" dirty="0"/>
              <a:t>Before the Spaniards came to the Philippines, Filipinos lived in villages or barangays ruled by chiefs or </a:t>
            </a:r>
            <a:r>
              <a:rPr lang="en-US" sz="3200" dirty="0" err="1"/>
              <a:t>datus</a:t>
            </a:r>
            <a:r>
              <a:rPr lang="en-US" sz="3200" dirty="0"/>
              <a:t>. The </a:t>
            </a:r>
            <a:r>
              <a:rPr lang="en-US" sz="3200" dirty="0" err="1"/>
              <a:t>datus</a:t>
            </a:r>
            <a:r>
              <a:rPr lang="en-US" sz="3200" dirty="0"/>
              <a:t> comprised the nobility. Then came the </a:t>
            </a:r>
            <a:r>
              <a:rPr lang="en-US" sz="3200" dirty="0" err="1"/>
              <a:t>maharlikas</a:t>
            </a:r>
            <a:r>
              <a:rPr lang="en-US" sz="3200" dirty="0"/>
              <a:t> (freemen), followed by the </a:t>
            </a:r>
            <a:r>
              <a:rPr lang="en-US" sz="3200" dirty="0" err="1"/>
              <a:t>aliping</a:t>
            </a:r>
            <a:r>
              <a:rPr lang="en-US" sz="3200" dirty="0"/>
              <a:t> </a:t>
            </a:r>
            <a:r>
              <a:rPr lang="en-US" sz="3200" dirty="0" err="1"/>
              <a:t>mamamahay</a:t>
            </a:r>
            <a:r>
              <a:rPr lang="en-US" sz="3200" dirty="0"/>
              <a:t> (serfs) and </a:t>
            </a:r>
            <a:r>
              <a:rPr lang="en-US" sz="3200" dirty="0" err="1"/>
              <a:t>aliping</a:t>
            </a:r>
            <a:r>
              <a:rPr lang="en-US" sz="3200" dirty="0"/>
              <a:t> </a:t>
            </a:r>
            <a:r>
              <a:rPr lang="en-US" sz="3200" dirty="0" err="1"/>
              <a:t>saguiguilid</a:t>
            </a:r>
            <a:r>
              <a:rPr lang="en-US" sz="3200" dirty="0"/>
              <a:t> (slaves).</a:t>
            </a:r>
          </a:p>
          <a:p>
            <a:endParaRPr lang="en-US" dirty="0"/>
          </a:p>
        </p:txBody>
      </p:sp>
    </p:spTree>
    <p:extLst>
      <p:ext uri="{BB962C8B-B14F-4D97-AF65-F5344CB8AC3E}">
        <p14:creationId xmlns:p14="http://schemas.microsoft.com/office/powerpoint/2010/main" val="2850546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948F8F3-D591-4314-ABD0-594B6DCB3CE3}"/>
              </a:ext>
            </a:extLst>
          </p:cNvPr>
          <p:cNvSpPr/>
          <p:nvPr/>
        </p:nvSpPr>
        <p:spPr>
          <a:xfrm>
            <a:off x="882317" y="455111"/>
            <a:ext cx="10956758" cy="5416868"/>
          </a:xfrm>
          <a:prstGeom prst="rect">
            <a:avLst/>
          </a:prstGeom>
        </p:spPr>
        <p:txBody>
          <a:bodyPr wrap="square">
            <a:spAutoFit/>
          </a:bodyPr>
          <a:lstStyle/>
          <a:p>
            <a:r>
              <a:rPr lang="en-US" sz="3600" b="1" dirty="0"/>
              <a:t>Spanish Period</a:t>
            </a:r>
          </a:p>
          <a:p>
            <a:endParaRPr lang="en-US" sz="3600" b="1" dirty="0"/>
          </a:p>
          <a:p>
            <a:r>
              <a:rPr lang="en-US" sz="3200" i="1" dirty="0"/>
              <a:t>“United we stand, divided we fall”</a:t>
            </a:r>
          </a:p>
          <a:p>
            <a:endParaRPr lang="en-US" sz="3200" dirty="0"/>
          </a:p>
          <a:p>
            <a:r>
              <a:rPr lang="en-US" sz="3200" dirty="0"/>
              <a:t>When the Spaniards came to the Philippines, the concept of encomienda (Royal Land Grants) was introduced. This system grants that </a:t>
            </a:r>
            <a:r>
              <a:rPr lang="en-US" sz="3200" dirty="0" err="1"/>
              <a:t>Encomienderos</a:t>
            </a:r>
            <a:r>
              <a:rPr lang="en-US" sz="3200" dirty="0"/>
              <a:t> must defend his encomienda from external attack, maintain peace and order within, and support the missionaries. In turn, the </a:t>
            </a:r>
            <a:r>
              <a:rPr lang="en-US" sz="3200" dirty="0" err="1"/>
              <a:t>encomiendero</a:t>
            </a:r>
            <a:r>
              <a:rPr lang="en-US" sz="3200" dirty="0"/>
              <a:t> acquired the right to collect tribute from the </a:t>
            </a:r>
            <a:r>
              <a:rPr lang="en-US" sz="3200" dirty="0" err="1"/>
              <a:t>indios</a:t>
            </a:r>
            <a:r>
              <a:rPr lang="en-US" sz="3200" dirty="0"/>
              <a:t> (native).</a:t>
            </a:r>
          </a:p>
          <a:p>
            <a:endParaRPr lang="en-US" dirty="0"/>
          </a:p>
        </p:txBody>
      </p:sp>
    </p:spTree>
    <p:extLst>
      <p:ext uri="{BB962C8B-B14F-4D97-AF65-F5344CB8AC3E}">
        <p14:creationId xmlns:p14="http://schemas.microsoft.com/office/powerpoint/2010/main" val="41485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C77175-991F-4F90-B669-BFFC835981F4}"/>
              </a:ext>
            </a:extLst>
          </p:cNvPr>
          <p:cNvSpPr/>
          <p:nvPr/>
        </p:nvSpPr>
        <p:spPr>
          <a:xfrm>
            <a:off x="930442" y="545432"/>
            <a:ext cx="10587790" cy="4154984"/>
          </a:xfrm>
          <a:prstGeom prst="rect">
            <a:avLst/>
          </a:prstGeom>
        </p:spPr>
        <p:txBody>
          <a:bodyPr wrap="square">
            <a:spAutoFit/>
          </a:bodyPr>
          <a:lstStyle/>
          <a:p>
            <a:r>
              <a:rPr lang="en-US" sz="3600" b="1" dirty="0">
                <a:solidFill>
                  <a:srgbClr val="000000"/>
                </a:solidFill>
                <a:latin typeface="+mj-lt"/>
              </a:rPr>
              <a:t>First Philippine Republic</a:t>
            </a:r>
          </a:p>
          <a:p>
            <a:endParaRPr lang="en-US" sz="3600" b="1" dirty="0">
              <a:solidFill>
                <a:srgbClr val="000000"/>
              </a:solidFill>
              <a:latin typeface="+mj-lt"/>
            </a:endParaRPr>
          </a:p>
          <a:p>
            <a:r>
              <a:rPr lang="en-US" sz="3200" i="1" dirty="0">
                <a:solidFill>
                  <a:srgbClr val="000000"/>
                </a:solidFill>
                <a:latin typeface="+mj-lt"/>
              </a:rPr>
              <a:t>“The yoke has finally broken”</a:t>
            </a:r>
          </a:p>
          <a:p>
            <a:endParaRPr lang="en-US" sz="3200" dirty="0">
              <a:solidFill>
                <a:srgbClr val="000000"/>
              </a:solidFill>
              <a:latin typeface="+mj-lt"/>
            </a:endParaRPr>
          </a:p>
          <a:p>
            <a:r>
              <a:rPr lang="en-US" sz="3200" dirty="0">
                <a:solidFill>
                  <a:srgbClr val="000000"/>
                </a:solidFill>
                <a:latin typeface="+mj-lt"/>
              </a:rPr>
              <a:t>When the First Philippine Republic was established in 1899, Gen. Emilio Aguinaldo declared in the Malolos Constitution his intention to confiscate large estates, especially the so-called Friar lands</a:t>
            </a:r>
            <a:r>
              <a:rPr lang="en-US" sz="3200" dirty="0">
                <a:solidFill>
                  <a:srgbClr val="000000"/>
                </a:solidFill>
                <a:latin typeface="-apple-system"/>
              </a:rPr>
              <a:t>.</a:t>
            </a:r>
          </a:p>
        </p:txBody>
      </p:sp>
    </p:spTree>
    <p:extLst>
      <p:ext uri="{BB962C8B-B14F-4D97-AF65-F5344CB8AC3E}">
        <p14:creationId xmlns:p14="http://schemas.microsoft.com/office/powerpoint/2010/main" val="395604011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0</TotalTime>
  <Words>4374</Words>
  <Application>Microsoft Office PowerPoint</Application>
  <PresentationFormat>Widescreen</PresentationFormat>
  <Paragraphs>253</Paragraphs>
  <Slides>34</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-apple-system</vt:lpstr>
      <vt:lpstr>Calibri</vt:lpstr>
      <vt:lpstr>Franklin Gothic Book</vt:lpstr>
      <vt:lpstr>Wingdings</vt:lpstr>
      <vt:lpstr>Crop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Keziah Toytoy</dc:creator>
  <cp:lastModifiedBy>Keziah Toytoy</cp:lastModifiedBy>
  <cp:revision>82</cp:revision>
  <dcterms:created xsi:type="dcterms:W3CDTF">2020-03-02T01:59:37Z</dcterms:created>
  <dcterms:modified xsi:type="dcterms:W3CDTF">2020-03-02T04:57:15Z</dcterms:modified>
</cp:coreProperties>
</file>