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7"/>
  </p:notesMasterIdLst>
  <p:sldIdLst>
    <p:sldId id="256" r:id="rId2"/>
    <p:sldId id="260" r:id="rId3"/>
    <p:sldId id="257" r:id="rId4"/>
    <p:sldId id="259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3673" autoAdjust="0"/>
  </p:normalViewPr>
  <p:slideViewPr>
    <p:cSldViewPr snapToGrid="0">
      <p:cViewPr>
        <p:scale>
          <a:sx n="79" d="100"/>
          <a:sy n="79" d="100"/>
        </p:scale>
        <p:origin x="-33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9CBC7-D7C4-47AC-A938-71CF49B49329}" type="datetimeFigureOut">
              <a:rPr lang="en-PH" smtClean="0"/>
              <a:t>25/03/2020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C54874-DB9E-412D-961E-D6D116256128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798820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C54874-DB9E-412D-961E-D6D116256128}" type="slidenum">
              <a:rPr lang="en-PH" smtClean="0"/>
              <a:t>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898322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AB9E-AB09-4222-AD4C-B44E091246E6}" type="datetimeFigureOut">
              <a:rPr lang="en-PH" smtClean="0"/>
              <a:t>25/03/2020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8C1FBADE-D734-4C61-B04A-57C81AB67ED1}" type="slidenum">
              <a:rPr lang="en-PH" smtClean="0"/>
              <a:t>‹#›</a:t>
            </a:fld>
            <a:endParaRPr lang="en-PH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8479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AB9E-AB09-4222-AD4C-B44E091246E6}" type="datetimeFigureOut">
              <a:rPr lang="en-PH" smtClean="0"/>
              <a:t>25/03/2020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FBADE-D734-4C61-B04A-57C81AB67ED1}" type="slidenum">
              <a:rPr lang="en-PH" smtClean="0"/>
              <a:t>‹#›</a:t>
            </a:fld>
            <a:endParaRPr lang="en-PH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984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AB9E-AB09-4222-AD4C-B44E091246E6}" type="datetimeFigureOut">
              <a:rPr lang="en-PH" smtClean="0"/>
              <a:t>25/03/2020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FBADE-D734-4C61-B04A-57C81AB67ED1}" type="slidenum">
              <a:rPr lang="en-PH" smtClean="0"/>
              <a:t>‹#›</a:t>
            </a:fld>
            <a:endParaRPr lang="en-PH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771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AB9E-AB09-4222-AD4C-B44E091246E6}" type="datetimeFigureOut">
              <a:rPr lang="en-PH" smtClean="0"/>
              <a:t>25/03/2020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FBADE-D734-4C61-B04A-57C81AB67ED1}" type="slidenum">
              <a:rPr lang="en-PH" smtClean="0"/>
              <a:t>‹#›</a:t>
            </a:fld>
            <a:endParaRPr lang="en-PH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3760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AB9E-AB09-4222-AD4C-B44E091246E6}" type="datetimeFigureOut">
              <a:rPr lang="en-PH" smtClean="0"/>
              <a:t>25/03/2020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FBADE-D734-4C61-B04A-57C81AB67ED1}" type="slidenum">
              <a:rPr lang="en-PH" smtClean="0"/>
              <a:t>‹#›</a:t>
            </a:fld>
            <a:endParaRPr lang="en-PH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6100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AB9E-AB09-4222-AD4C-B44E091246E6}" type="datetimeFigureOut">
              <a:rPr lang="en-PH" smtClean="0"/>
              <a:t>25/03/2020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FBADE-D734-4C61-B04A-57C81AB67ED1}" type="slidenum">
              <a:rPr lang="en-PH" smtClean="0"/>
              <a:t>‹#›</a:t>
            </a:fld>
            <a:endParaRPr lang="en-PH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2637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AB9E-AB09-4222-AD4C-B44E091246E6}" type="datetimeFigureOut">
              <a:rPr lang="en-PH" smtClean="0"/>
              <a:t>25/03/2020</a:t>
            </a:fld>
            <a:endParaRPr lang="en-P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FBADE-D734-4C61-B04A-57C81AB67ED1}" type="slidenum">
              <a:rPr lang="en-PH" smtClean="0"/>
              <a:t>‹#›</a:t>
            </a:fld>
            <a:endParaRPr lang="en-PH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9374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AB9E-AB09-4222-AD4C-B44E091246E6}" type="datetimeFigureOut">
              <a:rPr lang="en-PH" smtClean="0"/>
              <a:t>25/03/2020</a:t>
            </a:fld>
            <a:endParaRPr lang="en-P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FBADE-D734-4C61-B04A-57C81AB67ED1}" type="slidenum">
              <a:rPr lang="en-PH" smtClean="0"/>
              <a:t>‹#›</a:t>
            </a:fld>
            <a:endParaRPr lang="en-PH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AB9E-AB09-4222-AD4C-B44E091246E6}" type="datetimeFigureOut">
              <a:rPr lang="en-PH" smtClean="0"/>
              <a:t>25/03/2020</a:t>
            </a:fld>
            <a:endParaRPr lang="en-P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FBADE-D734-4C61-B04A-57C81AB67ED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807941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AB9E-AB09-4222-AD4C-B44E091246E6}" type="datetimeFigureOut">
              <a:rPr lang="en-PH" smtClean="0"/>
              <a:t>25/03/2020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FBADE-D734-4C61-B04A-57C81AB67ED1}" type="slidenum">
              <a:rPr lang="en-PH" smtClean="0"/>
              <a:t>‹#›</a:t>
            </a:fld>
            <a:endParaRPr lang="en-PH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0492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83A7AB9E-AB09-4222-AD4C-B44E091246E6}" type="datetimeFigureOut">
              <a:rPr lang="en-PH" smtClean="0"/>
              <a:t>25/03/2020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FBADE-D734-4C61-B04A-57C81AB67ED1}" type="slidenum">
              <a:rPr lang="en-PH" smtClean="0"/>
              <a:t>‹#›</a:t>
            </a:fld>
            <a:endParaRPr lang="en-PH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3887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7AB9E-AB09-4222-AD4C-B44E091246E6}" type="datetimeFigureOut">
              <a:rPr lang="en-PH" smtClean="0"/>
              <a:t>25/03/2020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C1FBADE-D734-4C61-B04A-57C81AB67ED1}" type="slidenum">
              <a:rPr lang="en-PH" smtClean="0"/>
              <a:t>‹#›</a:t>
            </a:fld>
            <a:endParaRPr lang="en-PH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2450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2D8587-AE6C-455A-979A-8C73D29294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PH" sz="6000" dirty="0"/>
              <a:t>Basic Economic models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01A4861-C759-4442-AE85-9BB000A501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2797501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C5AF8B-79DB-40E6-AFFF-570AFD5C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PH" sz="3600" dirty="0"/>
              <a:t>Basic Economic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C806E9-F34D-4F71-A626-1C3E07D9D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557669"/>
            <a:ext cx="9603275" cy="3505023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PH" sz="3200" dirty="0"/>
              <a:t>The Circular Flow Model</a:t>
            </a:r>
          </a:p>
          <a:p>
            <a:pPr marL="457200" indent="-457200">
              <a:buAutoNum type="arabicPeriod"/>
            </a:pPr>
            <a:r>
              <a:rPr lang="en-PH" sz="3200" dirty="0"/>
              <a:t>The Production Possibilities Frontier</a:t>
            </a:r>
          </a:p>
        </p:txBody>
      </p:sp>
    </p:spTree>
    <p:extLst>
      <p:ext uri="{BB962C8B-B14F-4D97-AF65-F5344CB8AC3E}">
        <p14:creationId xmlns:p14="http://schemas.microsoft.com/office/powerpoint/2010/main" val="3006645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circular flow model of economic activity">
            <a:extLst>
              <a:ext uri="{FF2B5EF4-FFF2-40B4-BE49-F238E27FC236}">
                <a16:creationId xmlns:a16="http://schemas.microsoft.com/office/drawing/2014/main" xmlns="" id="{4D4B4688-2900-494B-BBBF-B6BA80C184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0891" y="548640"/>
            <a:ext cx="7788984" cy="582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FE0CE22-9415-48FB-A046-10D35E071A8A}"/>
              </a:ext>
            </a:extLst>
          </p:cNvPr>
          <p:cNvSpPr txBox="1"/>
          <p:nvPr/>
        </p:nvSpPr>
        <p:spPr>
          <a:xfrm>
            <a:off x="8468153" y="357809"/>
            <a:ext cx="3220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b="1" dirty="0"/>
              <a:t>Legend:</a:t>
            </a:r>
          </a:p>
          <a:p>
            <a:endParaRPr lang="en-PH" b="1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xmlns="" id="{9C4B16AD-9922-43E0-91FC-CA70779F5B43}"/>
              </a:ext>
            </a:extLst>
          </p:cNvPr>
          <p:cNvSpPr/>
          <p:nvPr/>
        </p:nvSpPr>
        <p:spPr>
          <a:xfrm>
            <a:off x="8746444" y="742122"/>
            <a:ext cx="954156" cy="248766"/>
          </a:xfrm>
          <a:prstGeom prst="right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xmlns="" id="{D4BEDC25-6132-4758-BEEA-040C0E9C72F9}"/>
              </a:ext>
            </a:extLst>
          </p:cNvPr>
          <p:cNvSpPr/>
          <p:nvPr/>
        </p:nvSpPr>
        <p:spPr>
          <a:xfrm>
            <a:off x="8746444" y="1113181"/>
            <a:ext cx="954156" cy="248766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>
              <a:solidFill>
                <a:srgbClr val="00B05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1954B61-4AD2-4ED6-9F63-622BDD77A111}"/>
              </a:ext>
            </a:extLst>
          </p:cNvPr>
          <p:cNvSpPr txBox="1"/>
          <p:nvPr/>
        </p:nvSpPr>
        <p:spPr>
          <a:xfrm>
            <a:off x="9787080" y="694416"/>
            <a:ext cx="25506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1600" dirty="0"/>
              <a:t>Flow of inputs and outputs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46C5A241-179F-4AC7-AAF4-A9100DEAC8EE}"/>
              </a:ext>
            </a:extLst>
          </p:cNvPr>
          <p:cNvSpPr txBox="1"/>
          <p:nvPr/>
        </p:nvSpPr>
        <p:spPr>
          <a:xfrm>
            <a:off x="9793361" y="1066799"/>
            <a:ext cx="22329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1600" dirty="0"/>
              <a:t>Flow of dollars (money)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E32A4A2-458D-4C3E-A99D-0CEC625D2DC0}"/>
              </a:ext>
            </a:extLst>
          </p:cNvPr>
          <p:cNvSpPr txBox="1"/>
          <p:nvPr/>
        </p:nvSpPr>
        <p:spPr>
          <a:xfrm>
            <a:off x="8746443" y="1842054"/>
            <a:ext cx="3220221" cy="14773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PH" b="1" dirty="0"/>
              <a:t>Circular flow Model </a:t>
            </a:r>
            <a:r>
              <a:rPr lang="en-PH" dirty="0"/>
              <a:t>– a model that shows how goods, resources, and dollars (money) payments flow between households and firms.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431110F-B4E2-4DB7-9986-D67194A2BE33}"/>
              </a:ext>
            </a:extLst>
          </p:cNvPr>
          <p:cNvSpPr txBox="1"/>
          <p:nvPr/>
        </p:nvSpPr>
        <p:spPr>
          <a:xfrm>
            <a:off x="8776656" y="3631096"/>
            <a:ext cx="3220229" cy="646331"/>
          </a:xfrm>
          <a:prstGeom prst="rect">
            <a:avLst/>
          </a:prstGeom>
          <a:solidFill>
            <a:srgbClr val="99FF66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PH" dirty="0"/>
              <a:t>Outer loop of the diagram shows money flows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1724639-F7D4-444E-A3B0-1BF093E33CE0}"/>
              </a:ext>
            </a:extLst>
          </p:cNvPr>
          <p:cNvSpPr/>
          <p:nvPr/>
        </p:nvSpPr>
        <p:spPr>
          <a:xfrm>
            <a:off x="8776656" y="4634710"/>
            <a:ext cx="3249653" cy="120032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PH" dirty="0"/>
              <a:t>Inner loop of the diagram shows the flow of goods and resources, and the market in which they are traded.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F215BC6-E476-42DC-ABD5-0B2071582E62}"/>
              </a:ext>
            </a:extLst>
          </p:cNvPr>
          <p:cNvSpPr txBox="1"/>
          <p:nvPr/>
        </p:nvSpPr>
        <p:spPr>
          <a:xfrm>
            <a:off x="340891" y="6017583"/>
            <a:ext cx="1700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b="1" dirty="0"/>
              <a:t>Figure 1</a:t>
            </a:r>
          </a:p>
        </p:txBody>
      </p:sp>
    </p:spTree>
    <p:extLst>
      <p:ext uri="{BB962C8B-B14F-4D97-AF65-F5344CB8AC3E}">
        <p14:creationId xmlns:p14="http://schemas.microsoft.com/office/powerpoint/2010/main" val="2410096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circular flow model of economic activity">
            <a:extLst>
              <a:ext uri="{FF2B5EF4-FFF2-40B4-BE49-F238E27FC236}">
                <a16:creationId xmlns:a16="http://schemas.microsoft.com/office/drawing/2014/main" xmlns="" id="{4D4B4688-2900-494B-BBBF-B6BA80C184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0891" y="548640"/>
            <a:ext cx="7788984" cy="582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FE0CE22-9415-48FB-A046-10D35E071A8A}"/>
              </a:ext>
            </a:extLst>
          </p:cNvPr>
          <p:cNvSpPr txBox="1"/>
          <p:nvPr/>
        </p:nvSpPr>
        <p:spPr>
          <a:xfrm>
            <a:off x="8183572" y="159029"/>
            <a:ext cx="3220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b="1" dirty="0"/>
              <a:t>Legend:</a:t>
            </a:r>
          </a:p>
          <a:p>
            <a:endParaRPr lang="en-PH" b="1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xmlns="" id="{9C4B16AD-9922-43E0-91FC-CA70779F5B43}"/>
              </a:ext>
            </a:extLst>
          </p:cNvPr>
          <p:cNvSpPr/>
          <p:nvPr/>
        </p:nvSpPr>
        <p:spPr>
          <a:xfrm>
            <a:off x="8461863" y="530090"/>
            <a:ext cx="954156" cy="248766"/>
          </a:xfrm>
          <a:prstGeom prst="right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xmlns="" id="{D4BEDC25-6132-4758-BEEA-040C0E9C72F9}"/>
              </a:ext>
            </a:extLst>
          </p:cNvPr>
          <p:cNvSpPr/>
          <p:nvPr/>
        </p:nvSpPr>
        <p:spPr>
          <a:xfrm>
            <a:off x="8461863" y="914401"/>
            <a:ext cx="954156" cy="248766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>
              <a:solidFill>
                <a:srgbClr val="00B05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1954B61-4AD2-4ED6-9F63-622BDD77A111}"/>
              </a:ext>
            </a:extLst>
          </p:cNvPr>
          <p:cNvSpPr txBox="1"/>
          <p:nvPr/>
        </p:nvSpPr>
        <p:spPr>
          <a:xfrm>
            <a:off x="9416019" y="495636"/>
            <a:ext cx="25506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1600" dirty="0"/>
              <a:t>Flow of inputs and outputs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46C5A241-179F-4AC7-AAF4-A9100DEAC8EE}"/>
              </a:ext>
            </a:extLst>
          </p:cNvPr>
          <p:cNvSpPr txBox="1"/>
          <p:nvPr/>
        </p:nvSpPr>
        <p:spPr>
          <a:xfrm>
            <a:off x="9422300" y="868019"/>
            <a:ext cx="22329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1600" dirty="0"/>
              <a:t>Flow of dollars (money)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9C92793-07D6-43AF-9A0A-6B9F91522CEA}"/>
              </a:ext>
            </a:extLst>
          </p:cNvPr>
          <p:cNvSpPr txBox="1"/>
          <p:nvPr/>
        </p:nvSpPr>
        <p:spPr>
          <a:xfrm>
            <a:off x="8759688" y="1311971"/>
            <a:ext cx="3250448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1600" b="1" dirty="0"/>
              <a:t>Business/ Firm</a:t>
            </a:r>
          </a:p>
          <a:p>
            <a:pPr marL="285750" indent="-285750">
              <a:buFontTx/>
              <a:buChar char="-"/>
            </a:pPr>
            <a:r>
              <a:rPr lang="en-PH" sz="1600" dirty="0"/>
              <a:t>Produce and sell goods and services</a:t>
            </a:r>
          </a:p>
          <a:p>
            <a:pPr marL="285750" indent="-285750">
              <a:buFontTx/>
              <a:buChar char="-"/>
            </a:pPr>
            <a:r>
              <a:rPr lang="en-PH" sz="1600" dirty="0"/>
              <a:t>Hire and use factors of production</a:t>
            </a:r>
          </a:p>
          <a:p>
            <a:endParaRPr lang="en-PH" sz="1600" dirty="0"/>
          </a:p>
          <a:p>
            <a:r>
              <a:rPr lang="en-PH" sz="1600" b="1" dirty="0"/>
              <a:t>Household</a:t>
            </a:r>
          </a:p>
          <a:p>
            <a:pPr marL="285750" indent="-285750">
              <a:buFontTx/>
              <a:buChar char="-"/>
            </a:pPr>
            <a:r>
              <a:rPr lang="en-PH" sz="1600" dirty="0"/>
              <a:t>Buy and consume goods and services</a:t>
            </a:r>
          </a:p>
          <a:p>
            <a:pPr marL="285750" indent="-285750">
              <a:buFontTx/>
              <a:buChar char="-"/>
            </a:pPr>
            <a:r>
              <a:rPr lang="en-PH" sz="1600" dirty="0"/>
              <a:t>Own and sell factors of production</a:t>
            </a:r>
          </a:p>
          <a:p>
            <a:pPr marL="285750" indent="-285750">
              <a:buFontTx/>
              <a:buChar char="-"/>
            </a:pPr>
            <a:endParaRPr lang="en-PH" sz="1600" dirty="0"/>
          </a:p>
          <a:p>
            <a:r>
              <a:rPr lang="en-PH" sz="1600" b="1" dirty="0"/>
              <a:t>Product Market</a:t>
            </a:r>
          </a:p>
          <a:p>
            <a:pPr marL="285750" indent="-285750">
              <a:buFontTx/>
              <a:buChar char="-"/>
            </a:pPr>
            <a:r>
              <a:rPr lang="en-PH" sz="1600" dirty="0"/>
              <a:t>Firms sell</a:t>
            </a:r>
          </a:p>
          <a:p>
            <a:pPr marL="285750" indent="-285750">
              <a:buFontTx/>
              <a:buChar char="-"/>
            </a:pPr>
            <a:r>
              <a:rPr lang="en-PH" sz="1600" dirty="0"/>
              <a:t>Household buy</a:t>
            </a:r>
          </a:p>
          <a:p>
            <a:endParaRPr lang="en-PH" sz="1600" dirty="0"/>
          </a:p>
          <a:p>
            <a:r>
              <a:rPr lang="en-PH" sz="1600" b="1" dirty="0"/>
              <a:t>Factor Market</a:t>
            </a:r>
          </a:p>
          <a:p>
            <a:pPr marL="285750" indent="-285750">
              <a:buFontTx/>
              <a:buChar char="-"/>
            </a:pPr>
            <a:r>
              <a:rPr lang="en-PH" sz="1600" dirty="0"/>
              <a:t>Households sell</a:t>
            </a:r>
          </a:p>
          <a:p>
            <a:pPr marL="285750" indent="-285750">
              <a:buFontTx/>
              <a:buChar char="-"/>
            </a:pPr>
            <a:r>
              <a:rPr lang="en-PH" sz="1600" dirty="0"/>
              <a:t>Firms buy</a:t>
            </a:r>
          </a:p>
          <a:p>
            <a:pPr marL="285750" indent="-285750">
              <a:buFontTx/>
              <a:buChar char="-"/>
            </a:pP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1303354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Image result for production possibility frontier">
            <a:extLst>
              <a:ext uri="{FF2B5EF4-FFF2-40B4-BE49-F238E27FC236}">
                <a16:creationId xmlns:a16="http://schemas.microsoft.com/office/drawing/2014/main" xmlns="" id="{746FB885-7C5D-443F-BB33-BDCBF2A284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4" b="8503"/>
          <a:stretch/>
        </p:blipFill>
        <p:spPr bwMode="auto">
          <a:xfrm>
            <a:off x="1261028" y="1291255"/>
            <a:ext cx="6186694" cy="4560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30194BB-A5CC-4ABC-BEDC-12F6010CA810}"/>
              </a:ext>
            </a:extLst>
          </p:cNvPr>
          <p:cNvSpPr txBox="1"/>
          <p:nvPr/>
        </p:nvSpPr>
        <p:spPr>
          <a:xfrm>
            <a:off x="443345" y="357205"/>
            <a:ext cx="7633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800" dirty="0"/>
              <a:t>Production Possibilities Frontier (PPF)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F6AA856-2798-40D7-B537-86F72315834C}"/>
              </a:ext>
            </a:extLst>
          </p:cNvPr>
          <p:cNvSpPr txBox="1"/>
          <p:nvPr/>
        </p:nvSpPr>
        <p:spPr>
          <a:xfrm>
            <a:off x="8362122" y="1291255"/>
            <a:ext cx="36045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dirty="0"/>
              <a:t>&gt;&gt; It is a curve showing all the combinations of two goods that can be produced with the resources and technology currently available. </a:t>
            </a:r>
          </a:p>
          <a:p>
            <a:endParaRPr lang="en-PH" dirty="0"/>
          </a:p>
          <a:p>
            <a:r>
              <a:rPr lang="en-PH" dirty="0"/>
              <a:t>Note: </a:t>
            </a:r>
          </a:p>
          <a:p>
            <a:endParaRPr lang="en-PH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PH" dirty="0"/>
              <a:t>Point/s outside the frontier are not feasible given the economy’s resources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PH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PH" dirty="0"/>
              <a:t>Point/s inside the frontier means that economy is producing goods and services inefficiently</a:t>
            </a:r>
          </a:p>
        </p:txBody>
      </p:sp>
    </p:spTree>
    <p:extLst>
      <p:ext uri="{BB962C8B-B14F-4D97-AF65-F5344CB8AC3E}">
        <p14:creationId xmlns:p14="http://schemas.microsoft.com/office/powerpoint/2010/main" val="105348317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194</Words>
  <Application>Microsoft Office PowerPoint</Application>
  <PresentationFormat>Custom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Gallery</vt:lpstr>
      <vt:lpstr>Basic Economic models</vt:lpstr>
      <vt:lpstr>Basic Economic models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Keziah Toytoy</dc:creator>
  <cp:lastModifiedBy>Sevilla</cp:lastModifiedBy>
  <cp:revision>16</cp:revision>
  <dcterms:created xsi:type="dcterms:W3CDTF">2019-12-01T18:17:32Z</dcterms:created>
  <dcterms:modified xsi:type="dcterms:W3CDTF">2020-03-25T03:24:13Z</dcterms:modified>
</cp:coreProperties>
</file>